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0" r:id="rId4"/>
    <p:sldId id="364" r:id="rId5"/>
    <p:sldId id="284" r:id="rId6"/>
    <p:sldId id="386" r:id="rId7"/>
    <p:sldId id="387" r:id="rId8"/>
    <p:sldId id="388" r:id="rId9"/>
    <p:sldId id="389" r:id="rId10"/>
    <p:sldId id="390" r:id="rId11"/>
    <p:sldId id="391" r:id="rId12"/>
    <p:sldId id="392" r:id="rId13"/>
    <p:sldId id="290" r:id="rId14"/>
    <p:sldId id="358" r:id="rId15"/>
    <p:sldId id="357" r:id="rId16"/>
    <p:sldId id="393" r:id="rId1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C064"/>
    <a:srgbClr val="B265FF"/>
    <a:srgbClr val="B60A0A"/>
    <a:srgbClr val="578537"/>
    <a:srgbClr val="CC99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67" autoAdjust="0"/>
    <p:restoredTop sz="79484" autoAdjust="0"/>
  </p:normalViewPr>
  <p:slideViewPr>
    <p:cSldViewPr snapToGrid="0">
      <p:cViewPr varScale="1">
        <p:scale>
          <a:sx n="90" d="100"/>
          <a:sy n="90" d="100"/>
        </p:scale>
        <p:origin x="1008" y="96"/>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9" d="100"/>
          <a:sy n="89" d="100"/>
        </p:scale>
        <p:origin x="2995"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Status</c:v>
                </c:pt>
              </c:strCache>
            </c:strRef>
          </c:tx>
          <c:dPt>
            <c:idx val="0"/>
            <c:bubble3D val="0"/>
            <c:spPr>
              <a:solidFill>
                <a:srgbClr val="89C064"/>
              </a:solidFill>
              <a:ln w="19050">
                <a:solidFill>
                  <a:schemeClr val="lt1"/>
                </a:solidFill>
              </a:ln>
              <a:effectLst/>
            </c:spPr>
            <c:extLst>
              <c:ext xmlns:c16="http://schemas.microsoft.com/office/drawing/2014/chart" uri="{C3380CC4-5D6E-409C-BE32-E72D297353CC}">
                <c16:uniqueId val="{00000001-1BD8-4A12-8DD1-A6C4C6FDB4B9}"/>
              </c:ext>
            </c:extLst>
          </c:dPt>
          <c:dPt>
            <c:idx val="1"/>
            <c:bubble3D val="0"/>
            <c:spPr>
              <a:solidFill>
                <a:schemeClr val="accent5">
                  <a:lumMod val="20000"/>
                  <a:lumOff val="80000"/>
                </a:schemeClr>
              </a:solidFill>
              <a:ln w="19050">
                <a:solidFill>
                  <a:schemeClr val="lt1"/>
                </a:solidFill>
              </a:ln>
              <a:effectLst/>
            </c:spPr>
            <c:extLst>
              <c:ext xmlns:c16="http://schemas.microsoft.com/office/drawing/2014/chart" uri="{C3380CC4-5D6E-409C-BE32-E72D297353CC}">
                <c16:uniqueId val="{00000002-1BD8-4A12-8DD1-A6C4C6FDB4B9}"/>
              </c:ext>
            </c:extLst>
          </c:dPt>
          <c:dPt>
            <c:idx val="2"/>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1BD8-4A12-8DD1-A6C4C6FDB4B9}"/>
              </c:ext>
            </c:extLst>
          </c:dPt>
          <c:dPt>
            <c:idx val="3"/>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4-1BD8-4A12-8DD1-A6C4C6FDB4B9}"/>
              </c:ext>
            </c:extLst>
          </c:dPt>
          <c:cat>
            <c:strRef>
              <c:f>Sheet1!$A$2:$A$5</c:f>
              <c:strCache>
                <c:ptCount val="4"/>
                <c:pt idx="0">
                  <c:v>Completed</c:v>
                </c:pt>
                <c:pt idx="1">
                  <c:v>Ongoing</c:v>
                </c:pt>
                <c:pt idx="2">
                  <c:v>Not Started</c:v>
                </c:pt>
                <c:pt idx="3">
                  <c:v>In Progress</c:v>
                </c:pt>
              </c:strCache>
            </c:strRef>
          </c:cat>
          <c:val>
            <c:numRef>
              <c:f>Sheet1!$B$2:$B$5</c:f>
              <c:numCache>
                <c:formatCode>General</c:formatCode>
                <c:ptCount val="4"/>
                <c:pt idx="0">
                  <c:v>10</c:v>
                </c:pt>
                <c:pt idx="1">
                  <c:v>11</c:v>
                </c:pt>
                <c:pt idx="2">
                  <c:v>1</c:v>
                </c:pt>
                <c:pt idx="3">
                  <c:v>14</c:v>
                </c:pt>
              </c:numCache>
            </c:numRef>
          </c:val>
          <c:extLst>
            <c:ext xmlns:c16="http://schemas.microsoft.com/office/drawing/2014/chart" uri="{C3380CC4-5D6E-409C-BE32-E72D297353CC}">
              <c16:uniqueId val="{00000000-1BD8-4A12-8DD1-A6C4C6FDB4B9}"/>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
          <c:y val="0.26150946581297657"/>
          <c:w val="0.15987043409918125"/>
          <c:h val="0.3992405460129129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Sheet1!$A$2:$A$10</cx:f>
        <cx:lvl ptCount="8">
          <cx:pt idx="0">Housing and Neighborhoods</cx:pt>
          <cx:pt idx="1">Downtown and Central Corridor Vibrancy</cx:pt>
          <cx:pt idx="2">Dynamic Economy</cx:pt>
          <cx:pt idx="3">Complete Transportation Network</cx:pt>
          <cx:pt idx="4">Human Services</cx:pt>
          <cx:pt idx="5">Sustainable Sun Prairie</cx:pt>
          <cx:pt idx="6">Quality City Services</cx:pt>
          <cx:pt idx="7">Employer of Choice</cx:pt>
        </cx:lvl>
      </cx:strDim>
      <cx:numDim type="size">
        <cx:f>Sheet1!$B$2:$B$10</cx:f>
        <cx:lvl ptCount="8" formatCode="General">
          <cx:pt idx="0">0</cx:pt>
          <cx:pt idx="1">1</cx:pt>
          <cx:pt idx="2">0</cx:pt>
          <cx:pt idx="3">1</cx:pt>
          <cx:pt idx="4">4</cx:pt>
          <cx:pt idx="5">2</cx:pt>
          <cx:pt idx="6">37</cx:pt>
          <cx:pt idx="7">9</cx:pt>
        </cx:lvl>
      </cx:numDim>
    </cx:data>
  </cx:chartData>
  <cx:chart>
    <cx:title pos="t" align="ctr" overlay="0">
      <cx:tx>
        <cx:txData>
          <cx:v>2022 Breakdown of Initiatives by Focus Area</cx:v>
        </cx:txData>
      </cx:tx>
      <cx:txPr>
        <a:bodyPr spcFirstLastPara="1" vertOverflow="ellipsis" wrap="square" lIns="0" tIns="0" rIns="0" bIns="0" anchor="ctr" anchorCtr="1"/>
        <a:lstStyle/>
        <a:p>
          <a:pPr algn="ctr">
            <a:defRPr/>
          </a:pPr>
          <a:r>
            <a:rPr lang="en-US" sz="1400" b="1" dirty="0">
              <a:latin typeface="+mn-lt"/>
            </a:rPr>
            <a:t>2022 Breakdown of Initiatives by Focus Area</a:t>
          </a:r>
        </a:p>
      </cx:txPr>
    </cx:title>
    <cx:plotArea>
      <cx:plotAreaRegion>
        <cx:series layoutId="treemap" uniqueId="{4404D1C3-4333-442F-8CA3-6111F0BD04C0}">
          <cx:tx>
            <cx:txData>
              <cx:f>Sheet1!$B$1</cx:f>
              <cx:v>Initiatives in Budget</cx:v>
            </cx:txData>
          </cx:tx>
          <cx:dataPt idx="0">
            <cx:spPr>
              <a:solidFill>
                <a:srgbClr val="B265FF"/>
              </a:solidFill>
            </cx:spPr>
          </cx:dataPt>
          <cx:dataPt idx="1">
            <cx:spPr>
              <a:solidFill>
                <a:srgbClr val="4472C4">
                  <a:lumMod val="75000"/>
                </a:srgbClr>
              </a:solidFill>
            </cx:spPr>
          </cx:dataPt>
          <cx:dataPt idx="3">
            <cx:spPr>
              <a:solidFill>
                <a:schemeClr val="accent3"/>
              </a:solidFill>
            </cx:spPr>
          </cx:dataPt>
          <cx:dataPt idx="5">
            <cx:spPr>
              <a:solidFill>
                <a:srgbClr val="70AD47">
                  <a:lumMod val="75000"/>
                </a:srgbClr>
              </a:solidFill>
            </cx:spPr>
          </cx:dataPt>
          <cx:dataPt idx="6">
            <cx:spPr>
              <a:solidFill>
                <a:schemeClr val="accent1"/>
              </a:solidFill>
              <a:ln>
                <a:solidFill>
                  <a:schemeClr val="accent1">
                    <a:alpha val="97000"/>
                  </a:schemeClr>
                </a:solidFill>
              </a:ln>
            </cx:spPr>
          </cx:dataPt>
          <cx:dataPt idx="7">
            <cx:spPr>
              <a:solidFill>
                <a:srgbClr val="70AD47"/>
              </a:solidFill>
            </cx:spPr>
          </cx:dataPt>
          <cx:dataLabels pos="ctr">
            <cx:txPr>
              <a:bodyPr spcFirstLastPara="1" vertOverflow="ellipsis" wrap="square" lIns="0" tIns="0" rIns="0" bIns="0" anchor="ctr" anchorCtr="1">
                <a:spAutoFit/>
              </a:bodyPr>
              <a:lstStyle/>
              <a:p>
                <a:pPr>
                  <a:defRPr>
                    <a:solidFill>
                      <a:prstClr val="white"/>
                    </a:solidFill>
                  </a:defRPr>
                </a:pPr>
                <a:endParaRPr lang="en-US">
                  <a:solidFill>
                    <a:prstClr val="white"/>
                  </a:solidFill>
                </a:endParaRPr>
              </a:p>
            </cx:txPr>
            <cx:visibility seriesName="0" categoryName="1" value="1"/>
            <cx:separator>
</cx:separator>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16">
  <cs:axisTitle>
    <cs:lnRef idx="0"/>
    <cs:fillRef idx="0"/>
    <cs:effectRef idx="0"/>
    <cs:fontRef idx="minor">
      <a:schemeClr val="tx1">
        <a:lumMod val="65000"/>
        <a:lumOff val="35000"/>
      </a:schemeClr>
    </cs:fontRef>
    <cs:spPr>
      <a:solidFill>
        <a:schemeClr val="bg1">
          <a:lumMod val="65000"/>
        </a:schemeClr>
      </a:solidFill>
      <a:ln>
        <a:solidFill>
          <a:schemeClr val="bg1"/>
        </a:solidFill>
      </a:ln>
    </cs:spPr>
    <cs:defRPr sz="1197"/>
  </cs:axisTitle>
  <cs:categoryAxis>
    <cs:lnRef idx="0"/>
    <cs:fillRef idx="0"/>
    <cs:effectRef idx="0"/>
    <cs:fontRef idx="minor">
      <a:schemeClr val="tx1">
        <a:lumMod val="65000"/>
        <a:lumOff val="35000"/>
      </a:schemeClr>
    </cs:fontRef>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bg1"/>
    </cs:fontRef>
    <cs:defRPr sz="1330" b="1" i="0" u="none" strike="noStrike" kern="1200" spc="0" baseline="0"/>
    <cs:bodyPr lIns="38100" tIns="19050" rIns="38100" bIns="19050">
      <a:spAutoFit/>
    </cs:bodyPr>
  </cs:dataLabel>
  <cs:dataLabelCallout>
    <cs:lnRef idx="0">
      <cs:styleClr val="auto"/>
    </cs:lnRef>
    <cs:fillRef idx="0"/>
    <cs:effectRef idx="0"/>
    <cs:fontRef idx="minor">
      <a:schemeClr val="tx1">
        <a:lumMod val="65000"/>
        <a:lumOff val="35000"/>
      </a:schemeClr>
    </cs:fontRef>
    <cs:spPr>
      <a:solidFill>
        <a:schemeClr val="lt1"/>
      </a:solidFill>
      <a:ln>
        <a:solidFill>
          <a:schemeClr val="ph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ln>
        <a:solidFill>
          <a:schemeClr val="bg1"/>
        </a:solidFill>
      </a:ln>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9920" cy="481727"/>
          </a:xfrm>
          <a:prstGeom prst="rect">
            <a:avLst/>
          </a:prstGeom>
        </p:spPr>
        <p:txBody>
          <a:bodyPr vert="horz" lIns="96647" tIns="48324" rIns="96647" bIns="48324" rtlCol="0"/>
          <a:lstStyle>
            <a:lvl1pPr algn="l">
              <a:defRPr sz="1300"/>
            </a:lvl1pPr>
          </a:lstStyle>
          <a:p>
            <a:endParaRPr lang="en-US" dirty="0"/>
          </a:p>
        </p:txBody>
      </p:sp>
      <p:sp>
        <p:nvSpPr>
          <p:cNvPr id="3" name="Date Placeholder 2"/>
          <p:cNvSpPr>
            <a:spLocks noGrp="1"/>
          </p:cNvSpPr>
          <p:nvPr>
            <p:ph type="dt" idx="1"/>
          </p:nvPr>
        </p:nvSpPr>
        <p:spPr>
          <a:xfrm>
            <a:off x="4143587" y="2"/>
            <a:ext cx="3169920" cy="481727"/>
          </a:xfrm>
          <a:prstGeom prst="rect">
            <a:avLst/>
          </a:prstGeom>
        </p:spPr>
        <p:txBody>
          <a:bodyPr vert="horz" lIns="96647" tIns="48324" rIns="96647" bIns="48324" rtlCol="0"/>
          <a:lstStyle>
            <a:lvl1pPr algn="r">
              <a:defRPr sz="1300"/>
            </a:lvl1pPr>
          </a:lstStyle>
          <a:p>
            <a:fld id="{BCB5DC12-0E27-43B4-AC61-B40E754A6932}" type="datetimeFigureOut">
              <a:rPr lang="en-US" smtClean="0"/>
              <a:t>10/4/2022</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47" tIns="48324" rIns="96647" bIns="48324" rtlCol="0" anchor="ctr"/>
          <a:lstStyle/>
          <a:p>
            <a:endParaRPr lang="en-US" dirty="0"/>
          </a:p>
        </p:txBody>
      </p:sp>
      <p:sp>
        <p:nvSpPr>
          <p:cNvPr id="5" name="Notes Placeholder 4"/>
          <p:cNvSpPr>
            <a:spLocks noGrp="1"/>
          </p:cNvSpPr>
          <p:nvPr>
            <p:ph type="body" sz="quarter" idx="3"/>
          </p:nvPr>
        </p:nvSpPr>
        <p:spPr>
          <a:xfrm>
            <a:off x="731520" y="4620578"/>
            <a:ext cx="5852160" cy="3780473"/>
          </a:xfrm>
          <a:prstGeom prst="rect">
            <a:avLst/>
          </a:prstGeom>
        </p:spPr>
        <p:txBody>
          <a:bodyPr vert="horz" lIns="96647" tIns="48324" rIns="96647" bIns="483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47" tIns="48324" rIns="96647" bIns="483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47" tIns="48324" rIns="96647" bIns="48324" rtlCol="0" anchor="b"/>
          <a:lstStyle>
            <a:lvl1pPr algn="r">
              <a:defRPr sz="1300"/>
            </a:lvl1pPr>
          </a:lstStyle>
          <a:p>
            <a:fld id="{ACE91E30-31D8-47FF-84EB-52A6D7E4E1C9}" type="slidenum">
              <a:rPr lang="en-US" smtClean="0"/>
              <a:t>‹#›</a:t>
            </a:fld>
            <a:endParaRPr lang="en-US" dirty="0"/>
          </a:p>
        </p:txBody>
      </p:sp>
    </p:spTree>
    <p:extLst>
      <p:ext uri="{BB962C8B-B14F-4D97-AF65-F5344CB8AC3E}">
        <p14:creationId xmlns:p14="http://schemas.microsoft.com/office/powerpoint/2010/main" val="88641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E91E30-31D8-47FF-84EB-52A6D7E4E1C9}" type="slidenum">
              <a:rPr lang="en-US" smtClean="0"/>
              <a:t>1</a:t>
            </a:fld>
            <a:endParaRPr lang="en-US" dirty="0"/>
          </a:p>
        </p:txBody>
      </p:sp>
    </p:spTree>
    <p:extLst>
      <p:ext uri="{BB962C8B-B14F-4D97-AF65-F5344CB8AC3E}">
        <p14:creationId xmlns:p14="http://schemas.microsoft.com/office/powerpoint/2010/main" val="4136395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13" indent="-181213">
              <a:buFont typeface="Arial" panose="020B0604020202020204" pitchFamily="34" charset="0"/>
              <a:buChar char="•"/>
            </a:pPr>
            <a:r>
              <a:rPr lang="en-US" sz="1300" dirty="0"/>
              <a:t>Overview of the eight focus areas</a:t>
            </a:r>
          </a:p>
          <a:p>
            <a:pPr marL="181213" indent="-181213">
              <a:buFont typeface="Arial" panose="020B0604020202020204" pitchFamily="34" charset="0"/>
              <a:buChar char="•"/>
            </a:pPr>
            <a:r>
              <a:rPr lang="en-US" sz="1300" dirty="0"/>
              <a:t>Housing and Neighborhoods ensures that Sun Prairie is a community that everyone can call home and feel like they belong.</a:t>
            </a:r>
          </a:p>
          <a:p>
            <a:pPr marL="181213" indent="-181213">
              <a:buFont typeface="Arial" panose="020B0604020202020204" pitchFamily="34" charset="0"/>
              <a:buChar char="•"/>
            </a:pPr>
            <a:r>
              <a:rPr lang="en-US" sz="1300" dirty="0"/>
              <a:t>The next focus area highlights our downtown area and promotes social, cultural and recreational opportunities for all its residents.</a:t>
            </a:r>
          </a:p>
          <a:p>
            <a:pPr marL="181213" indent="-181213">
              <a:buFont typeface="Arial" panose="020B0604020202020204" pitchFamily="34" charset="0"/>
              <a:buChar char="•"/>
            </a:pPr>
            <a:r>
              <a:rPr lang="en-US" sz="1300" dirty="0"/>
              <a:t>Our diverse business community is home to innovation and new technologies. It is also where local and small businesses and entrepreneurs can thrive in. </a:t>
            </a:r>
          </a:p>
          <a:p>
            <a:pPr marL="181213" indent="-181213">
              <a:buFont typeface="Arial" panose="020B0604020202020204" pitchFamily="34" charset="0"/>
              <a:buChar char="•"/>
            </a:pPr>
            <a:r>
              <a:rPr lang="en-US" sz="1300" dirty="0"/>
              <a:t>A complete transportation network supports multiple modes of transportation for its residents through exploring and investing in our infrastructure and mass transit options.</a:t>
            </a:r>
          </a:p>
          <a:p>
            <a:pPr marL="181213" indent="-181213">
              <a:buFont typeface="Arial" panose="020B0604020202020204" pitchFamily="34" charset="0"/>
              <a:buChar char="•"/>
            </a:pPr>
            <a:endParaRPr lang="en-US" sz="1300" dirty="0"/>
          </a:p>
        </p:txBody>
      </p:sp>
      <p:sp>
        <p:nvSpPr>
          <p:cNvPr id="4" name="Slide Number Placeholder 3"/>
          <p:cNvSpPr>
            <a:spLocks noGrp="1"/>
          </p:cNvSpPr>
          <p:nvPr>
            <p:ph type="sldNum" sz="quarter" idx="10"/>
          </p:nvPr>
        </p:nvSpPr>
        <p:spPr/>
        <p:txBody>
          <a:bodyPr/>
          <a:lstStyle/>
          <a:p>
            <a:fld id="{ACE91E30-31D8-47FF-84EB-52A6D7E4E1C9}" type="slidenum">
              <a:rPr lang="en-US" smtClean="0"/>
              <a:t>2</a:t>
            </a:fld>
            <a:endParaRPr lang="en-US" dirty="0"/>
          </a:p>
        </p:txBody>
      </p:sp>
    </p:spTree>
    <p:extLst>
      <p:ext uri="{BB962C8B-B14F-4D97-AF65-F5344CB8AC3E}">
        <p14:creationId xmlns:p14="http://schemas.microsoft.com/office/powerpoint/2010/main" val="180717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13" indent="-181213">
              <a:buFont typeface="Arial" panose="020B0604020202020204" pitchFamily="34" charset="0"/>
              <a:buChar char="•"/>
            </a:pPr>
            <a:r>
              <a:rPr lang="en-US" sz="1300" dirty="0"/>
              <a:t>Sun Prairie is a hub for various service providers and service organizations to help our residents live healthy and happy lives.</a:t>
            </a:r>
          </a:p>
          <a:p>
            <a:pPr marL="181213" indent="-181213">
              <a:buFont typeface="Arial" panose="020B0604020202020204" pitchFamily="34" charset="0"/>
              <a:buChar char="•"/>
            </a:pPr>
            <a:r>
              <a:rPr lang="en-US" sz="1300" dirty="0"/>
              <a:t>Sustainable Sun Prairie is the city’s commitment to reducing its carbon footprint and investing in renewable energy. Investments in sustainable land use development, the local economy and engagement with residents will help get us there.</a:t>
            </a:r>
          </a:p>
          <a:p>
            <a:pPr marL="181213" indent="-181213">
              <a:buFont typeface="Arial" panose="020B0604020202020204" pitchFamily="34" charset="0"/>
              <a:buChar char="•"/>
            </a:pPr>
            <a:r>
              <a:rPr lang="en-US" sz="1300" dirty="0"/>
              <a:t>To meet the needs of a growing and changing community, quality city services allow the city to anticipate future needs and ensure city services are efficient, friendly and competent.</a:t>
            </a:r>
          </a:p>
          <a:p>
            <a:pPr marL="181213" indent="-181213">
              <a:buFont typeface="Arial" panose="020B0604020202020204" pitchFamily="34" charset="0"/>
              <a:buChar char="•"/>
            </a:pPr>
            <a:r>
              <a:rPr lang="en-US" sz="1300" dirty="0"/>
              <a:t>Lastly, city services are provided by talented and dedicated employees who work together toward common goals.</a:t>
            </a:r>
          </a:p>
        </p:txBody>
      </p:sp>
      <p:sp>
        <p:nvSpPr>
          <p:cNvPr id="4" name="Slide Number Placeholder 3"/>
          <p:cNvSpPr>
            <a:spLocks noGrp="1"/>
          </p:cNvSpPr>
          <p:nvPr>
            <p:ph type="sldNum" sz="quarter" idx="10"/>
          </p:nvPr>
        </p:nvSpPr>
        <p:spPr/>
        <p:txBody>
          <a:bodyPr/>
          <a:lstStyle/>
          <a:p>
            <a:fld id="{ACE91E30-31D8-47FF-84EB-52A6D7E4E1C9}" type="slidenum">
              <a:rPr lang="en-US" smtClean="0"/>
              <a:t>3</a:t>
            </a:fld>
            <a:endParaRPr lang="en-US" dirty="0"/>
          </a:p>
        </p:txBody>
      </p:sp>
    </p:spTree>
    <p:extLst>
      <p:ext uri="{BB962C8B-B14F-4D97-AF65-F5344CB8AC3E}">
        <p14:creationId xmlns:p14="http://schemas.microsoft.com/office/powerpoint/2010/main" val="4289771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i="0" baseline="0" dirty="0">
                <a:latin typeface="Calibri" panose="020F0502020204030204" pitchFamily="34" charset="0"/>
                <a:cs typeface="Calibri" panose="020F0502020204030204" pitchFamily="34" charset="0"/>
              </a:rPr>
              <a:t>97% of initiatives identified are completed, ongoing or in progress.</a:t>
            </a:r>
          </a:p>
          <a:p>
            <a:r>
              <a:rPr lang="en-US" sz="1100" i="0" baseline="0" dirty="0">
                <a:latin typeface="Calibri" panose="020F0502020204030204" pitchFamily="34" charset="0"/>
                <a:cs typeface="Calibri" panose="020F0502020204030204" pitchFamily="34" charset="0"/>
              </a:rPr>
              <a:t>2020 numbers for comparison:</a:t>
            </a:r>
          </a:p>
          <a:p>
            <a:r>
              <a:rPr lang="en-US" sz="1100" b="1" dirty="0">
                <a:latin typeface="Calibri" panose="020F0502020204030204" pitchFamily="34" charset="0"/>
                <a:cs typeface="Calibri" panose="020F0502020204030204" pitchFamily="34" charset="0"/>
              </a:rPr>
              <a:t>Summary of Progress</a:t>
            </a:r>
          </a:p>
          <a:p>
            <a:pPr marL="457133" indent="-457133">
              <a:buFont typeface="Arial" panose="020B0604020202020204" pitchFamily="34" charset="0"/>
              <a:buChar char="•"/>
            </a:pPr>
            <a:r>
              <a:rPr lang="en-US" sz="1100" dirty="0">
                <a:latin typeface="Calibri" panose="020F0502020204030204" pitchFamily="34" charset="0"/>
                <a:cs typeface="Calibri" panose="020F0502020204030204" pitchFamily="34" charset="0"/>
              </a:rPr>
              <a:t>5 initiatives completed</a:t>
            </a:r>
          </a:p>
          <a:p>
            <a:pPr marL="457133" indent="-457133">
              <a:buFont typeface="Arial" panose="020B0604020202020204" pitchFamily="34" charset="0"/>
              <a:buChar char="•"/>
            </a:pPr>
            <a:r>
              <a:rPr lang="en-US" sz="1100" dirty="0">
                <a:latin typeface="Calibri" panose="020F0502020204030204" pitchFamily="34" charset="0"/>
                <a:cs typeface="Calibri" panose="020F0502020204030204" pitchFamily="34" charset="0"/>
              </a:rPr>
              <a:t>13 ongoing initiatives</a:t>
            </a:r>
          </a:p>
          <a:p>
            <a:pPr marL="457133" indent="-457133">
              <a:buFont typeface="Arial" panose="020B0604020202020204" pitchFamily="34" charset="0"/>
              <a:buChar char="•"/>
            </a:pPr>
            <a:r>
              <a:rPr lang="en-US" sz="1100" dirty="0">
                <a:latin typeface="Calibri" panose="020F0502020204030204" pitchFamily="34" charset="0"/>
                <a:cs typeface="Calibri" panose="020F0502020204030204" pitchFamily="34" charset="0"/>
              </a:rPr>
              <a:t>5 in progress initiatives</a:t>
            </a:r>
          </a:p>
          <a:p>
            <a:pPr marL="457133" indent="-457133">
              <a:buFont typeface="Arial" panose="020B0604020202020204" pitchFamily="34" charset="0"/>
              <a:buChar char="•"/>
            </a:pPr>
            <a:r>
              <a:rPr lang="en-US" sz="1100" dirty="0">
                <a:latin typeface="Calibri" panose="020F0502020204030204" pitchFamily="34" charset="0"/>
                <a:cs typeface="Calibri" panose="020F0502020204030204" pitchFamily="34" charset="0"/>
              </a:rPr>
              <a:t>11 initiatives not started</a:t>
            </a:r>
          </a:p>
          <a:p>
            <a:endParaRPr lang="en-US" sz="1100" i="0" baseline="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4</a:t>
            </a:fld>
            <a:endParaRPr lang="en-US" dirty="0"/>
          </a:p>
        </p:txBody>
      </p:sp>
    </p:spTree>
    <p:extLst>
      <p:ext uri="{BB962C8B-B14F-4D97-AF65-F5344CB8AC3E}">
        <p14:creationId xmlns:p14="http://schemas.microsoft.com/office/powerpoint/2010/main" val="1256587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lnSpc>
                <a:spcPct val="107000"/>
              </a:lnSpc>
            </a:pPr>
            <a:r>
              <a:rPr lang="en-US" sz="1100" dirty="0">
                <a:latin typeface="+mn-lt"/>
              </a:rPr>
              <a:t>Housing and Neighborhoods ensures that Sun Prairie is a community that everyone can call home and feel connected with housing options for all.</a:t>
            </a:r>
            <a:endParaRPr lang="en-US" sz="1100" dirty="0">
              <a:latin typeface="+mn-lt"/>
              <a:ea typeface="Calibri" panose="020F0502020204030204" pitchFamily="34" charset="0"/>
              <a:cs typeface="Times New Roman" panose="02020603050405020304" pitchFamily="18" charset="0"/>
            </a:endParaRPr>
          </a:p>
          <a:p>
            <a:pPr marL="355690" indent="-355690">
              <a:lnSpc>
                <a:spcPct val="107000"/>
              </a:lnSpc>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Habitat for Humanity at Town Hall Crossing - 118 single-family homes with 40% of them for Habitat homeowners</a:t>
            </a:r>
          </a:p>
          <a:p>
            <a:pPr marL="355690" indent="-355690">
              <a:lnSpc>
                <a:spcPct val="107000"/>
              </a:lnSpc>
              <a:buFont typeface="Symbol" panose="05050102010706020507" pitchFamily="18" charset="2"/>
              <a:buChar char=""/>
            </a:pPr>
            <a:r>
              <a:rPr lang="en-US" sz="1100" dirty="0" err="1">
                <a:latin typeface="+mn-lt"/>
                <a:ea typeface="Calibri" panose="020F0502020204030204" pitchFamily="34" charset="0"/>
                <a:cs typeface="Times New Roman" panose="02020603050405020304" pitchFamily="18" charset="0"/>
              </a:rPr>
              <a:t>Roers</a:t>
            </a:r>
            <a:r>
              <a:rPr lang="en-US" sz="1100" dirty="0">
                <a:latin typeface="+mn-lt"/>
                <a:ea typeface="Calibri" panose="020F0502020204030204" pitchFamily="34" charset="0"/>
                <a:cs typeface="Times New Roman" panose="02020603050405020304" pitchFamily="18" charset="0"/>
              </a:rPr>
              <a:t> Development – 172 multi family affordable housing units</a:t>
            </a:r>
          </a:p>
          <a:p>
            <a:pPr marL="355690" indent="-355690">
              <a:lnSpc>
                <a:spcPct val="107000"/>
              </a:lnSpc>
              <a:spcAft>
                <a:spcPts val="830"/>
              </a:spcAft>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The Landing at 818 – 100 affordable housing units for seniors</a:t>
            </a:r>
          </a:p>
          <a:p>
            <a:pPr marL="355690" indent="-355690" defTabSz="948507">
              <a:lnSpc>
                <a:spcPct val="107000"/>
              </a:lnSpc>
              <a:spcAft>
                <a:spcPts val="830"/>
              </a:spcAft>
              <a:buFont typeface="Symbol" panose="05050102010706020507" pitchFamily="18" charset="2"/>
              <a:buChar char=""/>
              <a:defRPr/>
            </a:pPr>
            <a:r>
              <a:rPr lang="en-US" sz="1100" dirty="0">
                <a:solidFill>
                  <a:srgbClr val="201F1E"/>
                </a:solidFill>
                <a:latin typeface="+mn-lt"/>
              </a:rPr>
              <a:t>CR Dev Co, Hey Day Development, single family and multifamily development on North Bird</a:t>
            </a:r>
          </a:p>
          <a:p>
            <a:pPr marL="355690" indent="-355690">
              <a:lnSpc>
                <a:spcPct val="107000"/>
              </a:lnSpc>
              <a:spcAft>
                <a:spcPts val="830"/>
              </a:spcAft>
              <a:buFont typeface="Symbol" panose="05050102010706020507" pitchFamily="18" charset="2"/>
              <a:buChar char=""/>
            </a:pPr>
            <a:endParaRPr lang="en-US" sz="1100" dirty="0">
              <a:latin typeface="+mn-lt"/>
              <a:ea typeface="Calibri" panose="020F0502020204030204" pitchFamily="34" charset="0"/>
              <a:cs typeface="Times New Roman" panose="02020603050405020304" pitchFamily="18" charset="0"/>
            </a:endParaRPr>
          </a:p>
          <a:p>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5</a:t>
            </a:fld>
            <a:endParaRPr lang="en-US" dirty="0"/>
          </a:p>
        </p:txBody>
      </p:sp>
    </p:spTree>
    <p:extLst>
      <p:ext uri="{BB962C8B-B14F-4D97-AF65-F5344CB8AC3E}">
        <p14:creationId xmlns:p14="http://schemas.microsoft.com/office/powerpoint/2010/main" val="2668556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solidFill>
                  <a:srgbClr val="222222"/>
                </a:solidFill>
                <a:latin typeface="+mn-lt"/>
              </a:rPr>
              <a:t>The next focus area highlights our downtown area and promotes social, cultural and recreational opportunities for all its residents.</a:t>
            </a:r>
          </a:p>
          <a:p>
            <a:r>
              <a:rPr lang="en-US" sz="1100" dirty="0">
                <a:solidFill>
                  <a:srgbClr val="222222"/>
                </a:solidFill>
                <a:latin typeface="+mn-lt"/>
              </a:rPr>
              <a:t>Redevelopment at Main/Bristol</a:t>
            </a:r>
          </a:p>
          <a:p>
            <a:pPr marL="355690" indent="-355690" defTabSz="948507">
              <a:buFont typeface="Arial" panose="020B0604020202020204" pitchFamily="34" charset="0"/>
              <a:buChar char="•"/>
              <a:defRPr/>
            </a:pPr>
            <a:r>
              <a:rPr lang="en-US" sz="1100" dirty="0" err="1">
                <a:latin typeface="+mn-lt"/>
                <a:ea typeface="Calibri" panose="020F0502020204030204" pitchFamily="34" charset="0"/>
                <a:cs typeface="Times New Roman" panose="02020603050405020304" pitchFamily="18" charset="0"/>
              </a:rPr>
              <a:t>Lokre</a:t>
            </a:r>
            <a:r>
              <a:rPr lang="en-US" sz="1100" dirty="0">
                <a:latin typeface="+mn-lt"/>
                <a:ea typeface="Calibri" panose="020F0502020204030204" pitchFamily="34" charset="0"/>
                <a:cs typeface="Times New Roman" panose="02020603050405020304" pitchFamily="18" charset="0"/>
              </a:rPr>
              <a:t> Development – 92 multi family market rate units</a:t>
            </a:r>
            <a:endParaRPr lang="en-US" sz="1100" dirty="0">
              <a:solidFill>
                <a:srgbClr val="222222"/>
              </a:solidFill>
              <a:latin typeface="+mn-lt"/>
            </a:endParaRPr>
          </a:p>
          <a:p>
            <a:r>
              <a:rPr lang="en-US" sz="1100" dirty="0">
                <a:solidFill>
                  <a:srgbClr val="222222"/>
                </a:solidFill>
                <a:latin typeface="+mn-lt"/>
              </a:rPr>
              <a:t>It’s the first in-person fire and lights parade since the COVID-19 pandemic began. The 2020 event was held as a drive thru parade at Angell Park and virtual tree lighting.</a:t>
            </a:r>
          </a:p>
          <a:p>
            <a:r>
              <a:rPr lang="en-US" sz="1100" dirty="0">
                <a:latin typeface="+mn-lt"/>
                <a:cs typeface="Calibri" panose="020F0502020204030204" pitchFamily="34" charset="0"/>
              </a:rPr>
              <a:t>BID 5-year plan</a:t>
            </a:r>
          </a:p>
          <a:p>
            <a:pPr marL="770662" lvl="1" indent="-296408">
              <a:buFont typeface="Arial" panose="020B0604020202020204" pitchFamily="34" charset="0"/>
              <a:buChar char="•"/>
            </a:pPr>
            <a:r>
              <a:rPr lang="en-US" sz="1100" dirty="0">
                <a:latin typeface="+mn-lt"/>
              </a:rPr>
              <a:t>Branding/Placemaking </a:t>
            </a:r>
          </a:p>
          <a:p>
            <a:pPr marL="770662" lvl="1" indent="-296408">
              <a:buFont typeface="Arial" panose="020B0604020202020204" pitchFamily="34" charset="0"/>
              <a:buChar char="•"/>
            </a:pPr>
            <a:r>
              <a:rPr lang="en-US" sz="1100" dirty="0">
                <a:latin typeface="+mn-lt"/>
              </a:rPr>
              <a:t>Operations/Programming </a:t>
            </a:r>
          </a:p>
          <a:p>
            <a:pPr marL="770662" lvl="1" indent="-296408">
              <a:buFont typeface="Arial" panose="020B0604020202020204" pitchFamily="34" charset="0"/>
              <a:buChar char="•"/>
            </a:pPr>
            <a:r>
              <a:rPr lang="en-US" sz="1100" dirty="0">
                <a:latin typeface="+mn-lt"/>
              </a:rPr>
              <a:t>Transportation/Accessibility </a:t>
            </a:r>
          </a:p>
          <a:p>
            <a:pPr marL="770662" lvl="1" indent="-296408">
              <a:buFont typeface="Arial" panose="020B0604020202020204" pitchFamily="34" charset="0"/>
              <a:buChar char="•"/>
            </a:pPr>
            <a:r>
              <a:rPr lang="en-US" sz="1100" dirty="0">
                <a:latin typeface="+mn-lt"/>
              </a:rPr>
              <a:t>Future Development </a:t>
            </a:r>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6</a:t>
            </a:fld>
            <a:endParaRPr lang="en-US" dirty="0"/>
          </a:p>
        </p:txBody>
      </p:sp>
    </p:spTree>
    <p:extLst>
      <p:ext uri="{BB962C8B-B14F-4D97-AF65-F5344CB8AC3E}">
        <p14:creationId xmlns:p14="http://schemas.microsoft.com/office/powerpoint/2010/main" val="4288719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Calibri" panose="020F0502020204030204" pitchFamily="34" charset="0"/>
                <a:cs typeface="Calibri" panose="020F0502020204030204" pitchFamily="34" charset="0"/>
              </a:rPr>
              <a:t>Our diverse business community is home to innovation and new technologies. It is also where local and small businesses and entrepreneurs can thrive in. </a:t>
            </a:r>
          </a:p>
          <a:p>
            <a:r>
              <a:rPr lang="en-US" sz="1100" dirty="0">
                <a:latin typeface="Calibri" panose="020F0502020204030204" pitchFamily="34" charset="0"/>
                <a:cs typeface="Calibri" panose="020F0502020204030204" pitchFamily="34" charset="0"/>
              </a:rPr>
              <a:t>New businesses:</a:t>
            </a:r>
          </a:p>
          <a:p>
            <a:pPr algn="l">
              <a:buFont typeface="Arial" panose="020B0604020202020204" pitchFamily="34" charset="0"/>
              <a:buChar char="•"/>
            </a:pPr>
            <a:r>
              <a:rPr lang="en-US" sz="1100" dirty="0">
                <a:solidFill>
                  <a:srgbClr val="201F1E"/>
                </a:solidFill>
                <a:latin typeface="Calibri" panose="020F0502020204030204" pitchFamily="34" charset="0"/>
              </a:rPr>
              <a:t>Second Culvers (Ironwood)</a:t>
            </a:r>
          </a:p>
          <a:p>
            <a:pPr algn="l">
              <a:buFont typeface="Arial" panose="020B0604020202020204" pitchFamily="34" charset="0"/>
              <a:buChar char="•"/>
            </a:pPr>
            <a:r>
              <a:rPr lang="en-US" sz="1100" dirty="0" err="1">
                <a:solidFill>
                  <a:srgbClr val="201F1E"/>
                </a:solidFill>
                <a:latin typeface="Calibri" panose="020F0502020204030204" pitchFamily="34" charset="0"/>
              </a:rPr>
              <a:t>Diventures</a:t>
            </a:r>
            <a:r>
              <a:rPr lang="en-US" sz="1100" dirty="0">
                <a:solidFill>
                  <a:srgbClr val="201F1E"/>
                </a:solidFill>
                <a:latin typeface="Calibri" panose="020F0502020204030204" pitchFamily="34" charset="0"/>
              </a:rPr>
              <a:t> Swim School (Pumpkin Patch)</a:t>
            </a:r>
          </a:p>
          <a:p>
            <a:pPr algn="l">
              <a:buFont typeface="Arial" panose="020B0604020202020204" pitchFamily="34" charset="0"/>
              <a:buChar char="•"/>
            </a:pPr>
            <a:r>
              <a:rPr lang="en-US" sz="1100" dirty="0">
                <a:solidFill>
                  <a:srgbClr val="201F1E"/>
                </a:solidFill>
                <a:latin typeface="Calibri" panose="020F0502020204030204" pitchFamily="34" charset="0"/>
              </a:rPr>
              <a:t>Valvoline Oil (Pumpkin Patch)</a:t>
            </a:r>
          </a:p>
          <a:p>
            <a:pPr algn="l">
              <a:buFont typeface="Arial" panose="020B0604020202020204" pitchFamily="34" charset="0"/>
              <a:buChar char="•"/>
            </a:pPr>
            <a:r>
              <a:rPr lang="en-US" sz="1100" dirty="0">
                <a:solidFill>
                  <a:srgbClr val="201F1E"/>
                </a:solidFill>
                <a:latin typeface="Calibri" panose="020F0502020204030204" pitchFamily="34" charset="0"/>
              </a:rPr>
              <a:t>Indoor Self Storage (West Prairie Village-across the street from Pumpkin Patch)</a:t>
            </a:r>
          </a:p>
          <a:p>
            <a:pPr algn="l">
              <a:buFont typeface="Arial" panose="020B0604020202020204" pitchFamily="34" charset="0"/>
              <a:buChar char="•"/>
            </a:pPr>
            <a:r>
              <a:rPr lang="en-US" sz="1100" dirty="0">
                <a:solidFill>
                  <a:srgbClr val="201F1E"/>
                </a:solidFill>
                <a:latin typeface="Calibri" panose="020F0502020204030204" pitchFamily="34" charset="0"/>
              </a:rPr>
              <a:t>Golden Nest Pancake and </a:t>
            </a:r>
            <a:r>
              <a:rPr lang="en-US" sz="1100" dirty="0" err="1">
                <a:solidFill>
                  <a:srgbClr val="201F1E"/>
                </a:solidFill>
                <a:latin typeface="Calibri" panose="020F0502020204030204" pitchFamily="34" charset="0"/>
              </a:rPr>
              <a:t>Swagat</a:t>
            </a:r>
            <a:r>
              <a:rPr lang="en-US" sz="1100" dirty="0">
                <a:solidFill>
                  <a:srgbClr val="201F1E"/>
                </a:solidFill>
                <a:latin typeface="Calibri" panose="020F0502020204030204" pitchFamily="34" charset="0"/>
              </a:rPr>
              <a:t> (Prairie Lakes)</a:t>
            </a:r>
          </a:p>
          <a:p>
            <a:pPr algn="l">
              <a:buFont typeface="Arial" panose="020B0604020202020204" pitchFamily="34" charset="0"/>
              <a:buChar char="•"/>
            </a:pPr>
            <a:endParaRPr lang="en-US" sz="1100" dirty="0">
              <a:solidFill>
                <a:srgbClr val="201F1E"/>
              </a:solidFill>
              <a:latin typeface="Calibri" panose="020F0502020204030204" pitchFamily="34" charset="0"/>
            </a:endParaRPr>
          </a:p>
          <a:p>
            <a:pPr algn="l">
              <a:buFont typeface="Arial" panose="020B0604020202020204" pitchFamily="34" charset="0"/>
              <a:buNone/>
            </a:pPr>
            <a:r>
              <a:rPr lang="en-US" sz="1100" dirty="0">
                <a:solidFill>
                  <a:srgbClr val="201F1E"/>
                </a:solidFill>
                <a:latin typeface="Calibri" panose="020F0502020204030204" pitchFamily="34" charset="0"/>
              </a:rPr>
              <a:t>Developments:</a:t>
            </a:r>
          </a:p>
          <a:p>
            <a:pPr algn="l">
              <a:buFont typeface="Arial" panose="020B0604020202020204" pitchFamily="34" charset="0"/>
              <a:buChar char="•"/>
            </a:pPr>
            <a:r>
              <a:rPr lang="en-US" sz="1100" dirty="0">
                <a:solidFill>
                  <a:srgbClr val="201F1E"/>
                </a:solidFill>
                <a:latin typeface="Calibri" panose="020F0502020204030204" pitchFamily="34" charset="0"/>
              </a:rPr>
              <a:t>Trachte &amp; MKE Tool expansions (Park 151)</a:t>
            </a:r>
          </a:p>
          <a:p>
            <a:pPr algn="l">
              <a:buFont typeface="Arial" panose="020B0604020202020204" pitchFamily="34" charset="0"/>
              <a:buChar char="•"/>
            </a:pPr>
            <a:r>
              <a:rPr lang="en-US" sz="1100" dirty="0">
                <a:solidFill>
                  <a:srgbClr val="201F1E"/>
                </a:solidFill>
                <a:latin typeface="Calibri" panose="020F0502020204030204" pitchFamily="34" charset="0"/>
              </a:rPr>
              <a:t>Madison Graphics (expansion and new location)</a:t>
            </a:r>
          </a:p>
          <a:p>
            <a:pPr algn="l">
              <a:buFont typeface="Arial" panose="020B0604020202020204" pitchFamily="34" charset="0"/>
              <a:buChar char="•"/>
            </a:pPr>
            <a:endParaRPr lang="en-US" sz="1100" dirty="0">
              <a:solidFill>
                <a:srgbClr val="201F1E"/>
              </a:solidFill>
              <a:latin typeface="Calibri" panose="020F0502020204030204" pitchFamily="34" charset="0"/>
            </a:endParaRPr>
          </a:p>
          <a:p>
            <a:endParaRPr lang="en-US" sz="11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7</a:t>
            </a:fld>
            <a:endParaRPr lang="en-US" dirty="0"/>
          </a:p>
        </p:txBody>
      </p:sp>
    </p:spTree>
    <p:extLst>
      <p:ext uri="{BB962C8B-B14F-4D97-AF65-F5344CB8AC3E}">
        <p14:creationId xmlns:p14="http://schemas.microsoft.com/office/powerpoint/2010/main" val="320346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cs typeface="Calibri" panose="020F0502020204030204" pitchFamily="34" charset="0"/>
              </a:rPr>
              <a:t>A complete transportation network supports multiple modes of transportation for its residents through exploring and investing in our infrastructure and mass transit options.</a:t>
            </a:r>
          </a:p>
          <a:p>
            <a:pPr marL="296408" indent="-296408">
              <a:buFont typeface="Arial" panose="020B0604020202020204" pitchFamily="34" charset="0"/>
              <a:buChar char="•"/>
            </a:pPr>
            <a:r>
              <a:rPr lang="en-US" sz="1100" dirty="0">
                <a:latin typeface="+mn-lt"/>
                <a:cs typeface="Calibri" panose="020F0502020204030204" pitchFamily="34" charset="0"/>
              </a:rPr>
              <a:t>$100,000 annually in CIP for Pedestrian Safety Projects</a:t>
            </a:r>
          </a:p>
          <a:p>
            <a:pPr marL="296408" indent="-296408">
              <a:buFont typeface="Arial" panose="020B0604020202020204" pitchFamily="34" charset="0"/>
              <a:buChar char="•"/>
            </a:pPr>
            <a:r>
              <a:rPr lang="en-US" sz="1100" dirty="0">
                <a:latin typeface="+mn-lt"/>
                <a:cs typeface="Calibri" panose="020F0502020204030204" pitchFamily="34" charset="0"/>
              </a:rPr>
              <a:t>2023 CIP – addition of an electric bus charger and all-weather restroom facility at the existing park and ride.</a:t>
            </a:r>
          </a:p>
          <a:p>
            <a:pPr marL="296408" indent="-296408">
              <a:buFont typeface="Arial" panose="020B0604020202020204" pitchFamily="34" charset="0"/>
              <a:buChar char="•"/>
            </a:pPr>
            <a:r>
              <a:rPr lang="en-US" sz="1100" dirty="0">
                <a:latin typeface="+mn-lt"/>
                <a:cs typeface="Calibri" panose="020F0502020204030204" pitchFamily="34" charset="0"/>
              </a:rPr>
              <a:t>The total cost of the projects is $722,833 with $650,500 coming from the HSIP program for </a:t>
            </a:r>
            <a:r>
              <a:rPr lang="en-US" sz="1100" dirty="0">
                <a:solidFill>
                  <a:srgbClr val="222222"/>
                </a:solidFill>
                <a:latin typeface="+mn-lt"/>
              </a:rPr>
              <a:t>vehicle and pedestrian improvements at the intersection</a:t>
            </a:r>
            <a:r>
              <a:rPr lang="en-US" sz="1100" dirty="0">
                <a:latin typeface="+mn-lt"/>
                <a:cs typeface="Calibri" panose="020F0502020204030204" pitchFamily="34" charset="0"/>
              </a:rPr>
              <a:t> Construction is anticipated to occur in 2025.</a:t>
            </a:r>
          </a:p>
          <a:p>
            <a:pPr marL="296408" indent="-296408">
              <a:buFont typeface="Arial" panose="020B0604020202020204" pitchFamily="34" charset="0"/>
              <a:buChar char="•"/>
            </a:pPr>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8</a:t>
            </a:fld>
            <a:endParaRPr lang="en-US" dirty="0"/>
          </a:p>
        </p:txBody>
      </p:sp>
    </p:spTree>
    <p:extLst>
      <p:ext uri="{BB962C8B-B14F-4D97-AF65-F5344CB8AC3E}">
        <p14:creationId xmlns:p14="http://schemas.microsoft.com/office/powerpoint/2010/main" val="2364779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cs typeface="Calibri" panose="020F0502020204030204" pitchFamily="34" charset="0"/>
              </a:rPr>
              <a:t>Sun Prairie is a hub for various service providers and service organizations to help our residents live healthy and happy lives.</a:t>
            </a:r>
          </a:p>
          <a:p>
            <a:r>
              <a:rPr lang="en-US" sz="1100" dirty="0">
                <a:latin typeface="+mn-lt"/>
                <a:cs typeface="Calibri" panose="020F0502020204030204" pitchFamily="34" charset="0"/>
              </a:rPr>
              <a:t>Dream UP: Received $75,000 grant from Wisconsin DCF for the Dream Up! This grant is focused on childcare supply-building and provides recipients with professional consulting services to develop a strategic childcare supply-building plan. By implementing a strategic childcare supply-building plan ,the City and a core group of 19 individuals, representing 13 different organizations who are involved with this grant work are able to having ample funding to begin plan implementation and draw in other funders to be part of the solution.</a:t>
            </a:r>
          </a:p>
          <a:p>
            <a:pPr defTabSz="948507">
              <a:defRPr/>
            </a:pPr>
            <a:r>
              <a:rPr lang="en-US" sz="1100" dirty="0">
                <a:latin typeface="+mn-lt"/>
                <a:cs typeface="Calibri" panose="020F0502020204030204" pitchFamily="34" charset="0"/>
              </a:rPr>
              <a:t>Thriving Sun Prairie Program – Neighborhood Navigator Program Manager and Community Health Worker</a:t>
            </a:r>
          </a:p>
          <a:p>
            <a:pPr marL="1007789" indent="-296408">
              <a:buFont typeface="Arial" panose="020B0604020202020204" pitchFamily="34" charset="0"/>
              <a:buChar char="•"/>
            </a:pPr>
            <a:r>
              <a:rPr lang="en-US" sz="1100" dirty="0">
                <a:solidFill>
                  <a:srgbClr val="FF0000"/>
                </a:solidFill>
                <a:latin typeface="+mn-lt"/>
              </a:rPr>
              <a:t>Received award of DHS 2109 COVID response grant which allowed the addition of a Neighborhood Navigator Program Manager position</a:t>
            </a:r>
            <a:endParaRPr lang="en-US" sz="1100" dirty="0">
              <a:solidFill>
                <a:srgbClr val="000000"/>
              </a:solidFill>
              <a:latin typeface="+mn-lt"/>
            </a:endParaRPr>
          </a:p>
          <a:p>
            <a:pPr marL="1007789" indent="-296408">
              <a:buFont typeface="Arial" panose="020B0604020202020204" pitchFamily="34" charset="0"/>
              <a:buChar char="•"/>
            </a:pPr>
            <a:r>
              <a:rPr lang="en-US" sz="1100" dirty="0">
                <a:solidFill>
                  <a:srgbClr val="FF0000"/>
                </a:solidFill>
                <a:latin typeface="+mn-lt"/>
              </a:rPr>
              <a:t>Received ARPA funding to create a Community Health Worker position</a:t>
            </a:r>
            <a:endParaRPr lang="en-US" sz="1100" dirty="0">
              <a:solidFill>
                <a:srgbClr val="000000"/>
              </a:solidFill>
              <a:latin typeface="+mn-lt"/>
            </a:endParaRPr>
          </a:p>
          <a:p>
            <a:pPr marL="1007789" indent="-296408">
              <a:buFont typeface="Arial" panose="020B0604020202020204" pitchFamily="34" charset="0"/>
              <a:buChar char="•"/>
            </a:pPr>
            <a:r>
              <a:rPr lang="en-US" sz="1100" dirty="0">
                <a:solidFill>
                  <a:srgbClr val="FF0000"/>
                </a:solidFill>
                <a:latin typeface="+mn-lt"/>
              </a:rPr>
              <a:t>Neighborhood Navigators participated in weekly community engagement stops at Rolling Prairie, Element, and Vandenburg Heights Park (1x/week during the school year and 2x/week in the summer)</a:t>
            </a:r>
            <a:endParaRPr lang="en-US" sz="1100" dirty="0">
              <a:solidFill>
                <a:srgbClr val="000000"/>
              </a:solidFill>
              <a:latin typeface="+mn-lt"/>
            </a:endParaRPr>
          </a:p>
          <a:p>
            <a:pPr marL="1007789" indent="-296408">
              <a:buFont typeface="Arial" panose="020B0604020202020204" pitchFamily="34" charset="0"/>
              <a:buChar char="•"/>
            </a:pPr>
            <a:r>
              <a:rPr lang="en-US" sz="1100" dirty="0">
                <a:solidFill>
                  <a:srgbClr val="FF0000"/>
                </a:solidFill>
                <a:latin typeface="+mn-lt"/>
              </a:rPr>
              <a:t>Navigators expanded the summer youth mentorship program and provided resilience-building and mentorship experiences for approximately 80 unduplicated youth</a:t>
            </a:r>
            <a:endParaRPr lang="en-US" sz="1100" dirty="0">
              <a:latin typeface="+mn-lt"/>
              <a:cs typeface="Calibri" panose="020F0502020204030204" pitchFamily="34" charset="0"/>
            </a:endParaRPr>
          </a:p>
          <a:p>
            <a:r>
              <a:rPr lang="en-US" sz="1100" dirty="0">
                <a:latin typeface="+mn-lt"/>
                <a:cs typeface="Calibri" panose="020F0502020204030204" pitchFamily="34" charset="0"/>
              </a:rPr>
              <a:t>Mental Health Awareness Month – Mental Illness 101 to develop general understanding and awareness at the library</a:t>
            </a:r>
          </a:p>
          <a:p>
            <a:r>
              <a:rPr lang="en-US" sz="1100" dirty="0">
                <a:latin typeface="+mn-lt"/>
                <a:cs typeface="Calibri" panose="020F0502020204030204" pitchFamily="34" charset="0"/>
              </a:rPr>
              <a:t>Building community through </a:t>
            </a:r>
            <a:r>
              <a:rPr lang="en-US" sz="1100" dirty="0">
                <a:latin typeface="+mn-lt"/>
                <a:ea typeface="Calibri" panose="020F0502020204030204" pitchFamily="34" charset="0"/>
                <a:cs typeface="Times New Roman" panose="02020603050405020304" pitchFamily="18" charset="0"/>
              </a:rPr>
              <a:t>engagement and partnerships:</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Juneteenth</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Multicultural Fair</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BEAM Awards</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Police Chief Advisory Board and Library DEI Board</a:t>
            </a:r>
          </a:p>
          <a:p>
            <a:pPr marL="770662" lvl="1" indent="-296408">
              <a:lnSpc>
                <a:spcPct val="107000"/>
              </a:lnSpc>
              <a:spcAft>
                <a:spcPts val="830"/>
              </a:spcAft>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Branding Plan </a:t>
            </a:r>
          </a:p>
          <a:p>
            <a:r>
              <a:rPr lang="en-US" sz="1100" dirty="0">
                <a:solidFill>
                  <a:srgbClr val="FF0000"/>
                </a:solidFill>
                <a:latin typeface="+mn-lt"/>
              </a:rPr>
              <a:t>Partnered with school district to begin Thursday Afterschool Program in response to the change in bell times. The program is currently at 3 SPASD schools and will expand to more as the school year continues and we are able to hire staff.</a:t>
            </a:r>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9</a:t>
            </a:fld>
            <a:endParaRPr lang="en-US" dirty="0"/>
          </a:p>
        </p:txBody>
      </p:sp>
    </p:spTree>
    <p:extLst>
      <p:ext uri="{BB962C8B-B14F-4D97-AF65-F5344CB8AC3E}">
        <p14:creationId xmlns:p14="http://schemas.microsoft.com/office/powerpoint/2010/main" val="2835090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solidFill>
                  <a:schemeClr val="accent6"/>
                </a:solidFill>
                <a:latin typeface="+mn-lt"/>
              </a:rPr>
              <a:t>Sustainable Sun Prairie is the city’s commitment to reducing its carbon footprint and investing in renewable energy. Investments in sustainable land use development, the local economy and engagement with residents will help get us there.</a:t>
            </a:r>
          </a:p>
          <a:p>
            <a:pPr marL="355690" indent="-355690">
              <a:buFont typeface="Arial" panose="020B0604020202020204" pitchFamily="34" charset="0"/>
              <a:buChar char="•"/>
            </a:pPr>
            <a:r>
              <a:rPr lang="en-US" sz="1100" dirty="0">
                <a:solidFill>
                  <a:schemeClr val="accent6"/>
                </a:solidFill>
                <a:latin typeface="+mn-lt"/>
              </a:rPr>
              <a:t>City recently completed its PSC grant to conduct a Library community resiliency center feasibility study (Solar PV + Battery Storage for critical loads) in conjunction with the expansion. </a:t>
            </a:r>
          </a:p>
          <a:p>
            <a:pPr marL="355690" indent="-355690">
              <a:buFont typeface="Arial" panose="020B0604020202020204" pitchFamily="34" charset="0"/>
              <a:buChar char="•"/>
            </a:pPr>
            <a:r>
              <a:rPr lang="en-US" sz="1100" dirty="0">
                <a:solidFill>
                  <a:schemeClr val="accent6"/>
                </a:solidFill>
                <a:latin typeface="+mn-lt"/>
              </a:rPr>
              <a:t>City received 2 additional OEI grants this year to support operations at city hall and WWTP. (total $190,000 in grant funding)</a:t>
            </a:r>
          </a:p>
          <a:p>
            <a:pPr marL="355690" indent="-355690">
              <a:buFont typeface="Arial" panose="020B0604020202020204" pitchFamily="34" charset="0"/>
              <a:buChar char="•"/>
            </a:pPr>
            <a:r>
              <a:rPr lang="en-US" sz="1100" dirty="0">
                <a:solidFill>
                  <a:schemeClr val="accent6"/>
                </a:solidFill>
                <a:latin typeface="+mn-lt"/>
              </a:rPr>
              <a:t>Partnership with students at Patrick Marsh to hold a composting 101 course at the library</a:t>
            </a:r>
          </a:p>
          <a:p>
            <a:pPr marL="355690" indent="-355690">
              <a:buFont typeface="Arial" panose="020B0604020202020204" pitchFamily="34" charset="0"/>
              <a:buChar char="•"/>
            </a:pPr>
            <a:r>
              <a:rPr lang="en-US" sz="1100" dirty="0">
                <a:solidFill>
                  <a:schemeClr val="accent6"/>
                </a:solidFill>
                <a:latin typeface="+mn-lt"/>
              </a:rPr>
              <a:t>City staff are working on finalizing the contract for the LED replacement project at city hall which will support this priority. </a:t>
            </a:r>
          </a:p>
          <a:p>
            <a:pPr marL="355690" indent="-355690">
              <a:buFont typeface="Arial" panose="020B0604020202020204" pitchFamily="34" charset="0"/>
              <a:buChar char="•"/>
            </a:pPr>
            <a:r>
              <a:rPr lang="en-US" sz="1100" dirty="0">
                <a:solidFill>
                  <a:schemeClr val="accent6"/>
                </a:solidFill>
                <a:latin typeface="+mn-lt"/>
              </a:rPr>
              <a:t>Received $25,000 </a:t>
            </a:r>
            <a:r>
              <a:rPr lang="en-US" sz="1100" dirty="0">
                <a:solidFill>
                  <a:srgbClr val="222222"/>
                </a:solidFill>
                <a:latin typeface="+mn-lt"/>
              </a:rPr>
              <a:t>Urban Forestry Grant to support the completion of a city-wide tree inventory (here you have Brandon, Demetra and Karl)</a:t>
            </a:r>
          </a:p>
          <a:p>
            <a:pPr marL="355690" indent="-355690">
              <a:buFont typeface="Arial" panose="020B0604020202020204" pitchFamily="34" charset="0"/>
              <a:buChar char="•"/>
            </a:pPr>
            <a:endParaRPr lang="en-US" sz="1100" dirty="0">
              <a:solidFill>
                <a:schemeClr val="accent6"/>
              </a:solidFill>
              <a:latin typeface="+mn-lt"/>
            </a:endParaRPr>
          </a:p>
          <a:p>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10</a:t>
            </a:fld>
            <a:endParaRPr lang="en-US" dirty="0"/>
          </a:p>
        </p:txBody>
      </p:sp>
    </p:spTree>
    <p:extLst>
      <p:ext uri="{BB962C8B-B14F-4D97-AF65-F5344CB8AC3E}">
        <p14:creationId xmlns:p14="http://schemas.microsoft.com/office/powerpoint/2010/main" val="3445554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r>
              <a:rPr lang="en-US" sz="1100" dirty="0">
                <a:solidFill>
                  <a:srgbClr val="000000"/>
                </a:solidFill>
                <a:latin typeface="+mn-lt"/>
              </a:rPr>
              <a:t>To meet the needs of a growing and changing community, quality city services allow the city to anticipate future needs and ensure city services are efficient, friendly and competent.</a:t>
            </a:r>
          </a:p>
          <a:p>
            <a:pPr marL="355690" indent="-355690" defTabSz="948507">
              <a:buFont typeface="Arial" panose="020B0604020202020204" pitchFamily="34" charset="0"/>
              <a:buChar char="•"/>
            </a:pPr>
            <a:r>
              <a:rPr lang="en-US" sz="1100" dirty="0">
                <a:solidFill>
                  <a:srgbClr val="000000"/>
                </a:solidFill>
                <a:latin typeface="+mn-lt"/>
              </a:rPr>
              <a:t>Chief Garrison is working with Five Bugles to review data of EMS/Fire calls to make data driven decisions on where to strategically plan for a future location. The Marshall EMS expansion and potential expansion with other communities will be anticipated as a part of this study.</a:t>
            </a:r>
            <a:r>
              <a:rPr lang="en-US" sz="1100" dirty="0">
                <a:latin typeface="+mn-lt"/>
              </a:rPr>
              <a:t> </a:t>
            </a:r>
          </a:p>
          <a:p>
            <a:pPr marL="355690" indent="-355690">
              <a:buFont typeface="Arial" panose="020B0604020202020204" pitchFamily="34" charset="0"/>
              <a:buChar char="•"/>
            </a:pPr>
            <a:r>
              <a:rPr lang="en-US" sz="1100" dirty="0">
                <a:solidFill>
                  <a:srgbClr val="000000"/>
                </a:solidFill>
                <a:latin typeface="+mn-lt"/>
              </a:rPr>
              <a:t>Added 49 universal access picnic tables to our park inventory</a:t>
            </a:r>
          </a:p>
          <a:p>
            <a:pPr marL="355690" indent="-355690">
              <a:buFont typeface="Arial" panose="020B0604020202020204" pitchFamily="34" charset="0"/>
              <a:buChar char="•"/>
            </a:pPr>
            <a:r>
              <a:rPr lang="en-US" sz="1100" dirty="0">
                <a:solidFill>
                  <a:srgbClr val="000000"/>
                </a:solidFill>
                <a:latin typeface="+mn-lt"/>
              </a:rPr>
              <a:t>Approved the pilot program to allow dogs in parks</a:t>
            </a:r>
          </a:p>
          <a:p>
            <a:pPr marL="355690" indent="-355690">
              <a:buFont typeface="Arial" panose="020B0604020202020204" pitchFamily="34" charset="0"/>
              <a:buChar char="•"/>
            </a:pPr>
            <a:r>
              <a:rPr lang="en-US" sz="1100" dirty="0">
                <a:solidFill>
                  <a:srgbClr val="000000"/>
                </a:solidFill>
                <a:latin typeface="+mn-lt"/>
              </a:rPr>
              <a:t>Hosted 11 concerts at Wetmore Park – grew the event significantly by adding beer and food vendors</a:t>
            </a:r>
          </a:p>
          <a:p>
            <a:pPr marL="355690" indent="-355690">
              <a:buFont typeface="Arial" panose="020B0604020202020204" pitchFamily="34" charset="0"/>
              <a:buChar char="•"/>
            </a:pPr>
            <a:r>
              <a:rPr lang="en-US" sz="1100" dirty="0">
                <a:solidFill>
                  <a:srgbClr val="FF0000"/>
                </a:solidFill>
                <a:latin typeface="+mn-lt"/>
              </a:rPr>
              <a:t>Removed barriers from Park &amp; Rec Scholarship program by making it a quick an easy, “no questions asked” online form. More than doubled its usage from 2021.</a:t>
            </a:r>
            <a:endParaRPr lang="en-US" sz="1100" dirty="0">
              <a:solidFill>
                <a:srgbClr val="000000"/>
              </a:solidFill>
              <a:latin typeface="+mn-lt"/>
            </a:endParaRPr>
          </a:p>
          <a:p>
            <a:pPr marL="355690" indent="-355690">
              <a:buFont typeface="Arial" panose="020B0604020202020204" pitchFamily="34" charset="0"/>
              <a:buChar char="•"/>
            </a:pPr>
            <a:r>
              <a:rPr lang="en-US" sz="1100" dirty="0">
                <a:solidFill>
                  <a:srgbClr val="000000"/>
                </a:solidFill>
                <a:latin typeface="+mn-lt"/>
              </a:rPr>
              <a:t>2022 positions hired – IT Systems Administrator, Police Officer, Paramedic, </a:t>
            </a:r>
          </a:p>
          <a:p>
            <a:pPr marL="355690" indent="-355690">
              <a:buFont typeface="Arial" panose="020B0604020202020204" pitchFamily="34" charset="0"/>
              <a:buChar char="•"/>
            </a:pPr>
            <a:r>
              <a:rPr lang="en-US" sz="1100" dirty="0">
                <a:latin typeface="+mn-lt"/>
              </a:rPr>
              <a:t>Strategic Planning – BID 5-year strategic plan, library strategic plan, media center strategic plan, equity audit</a:t>
            </a:r>
          </a:p>
          <a:p>
            <a:pPr marL="355690" indent="-355690">
              <a:buFont typeface="Arial" panose="020B0604020202020204" pitchFamily="34" charset="0"/>
              <a:buChar char="•"/>
            </a:pPr>
            <a:r>
              <a:rPr lang="en-US" sz="1100" dirty="0">
                <a:latin typeface="+mn-lt"/>
              </a:rPr>
              <a:t>Award recognitions</a:t>
            </a:r>
          </a:p>
          <a:p>
            <a:pPr marL="829944" lvl="1" indent="-355690">
              <a:buFont typeface="Arial" panose="020B0604020202020204" pitchFamily="34" charset="0"/>
              <a:buChar char="•"/>
            </a:pPr>
            <a:r>
              <a:rPr lang="en-US" sz="1100" dirty="0">
                <a:latin typeface="+mn-lt"/>
              </a:rPr>
              <a:t>WPRA</a:t>
            </a:r>
          </a:p>
          <a:p>
            <a:pPr marL="1304197" lvl="2" indent="-355690">
              <a:buFont typeface="Arial" panose="020B0604020202020204" pitchFamily="34" charset="0"/>
              <a:buChar char="•"/>
            </a:pPr>
            <a:r>
              <a:rPr lang="en-US" sz="1100" dirty="0">
                <a:latin typeface="+mn-lt"/>
              </a:rPr>
              <a:t>Park design (2) for Sunset Park and Vandenburg Heights Park</a:t>
            </a:r>
          </a:p>
          <a:p>
            <a:pPr marL="1304197" lvl="2" indent="-355690">
              <a:buFont typeface="Arial" panose="020B0604020202020204" pitchFamily="34" charset="0"/>
              <a:buChar char="•"/>
            </a:pPr>
            <a:r>
              <a:rPr lang="en-US" sz="1100" dirty="0">
                <a:latin typeface="+mn-lt"/>
              </a:rPr>
              <a:t>Silver Star Award for Creative Service Delivery/Marketing for FUN Prairie</a:t>
            </a:r>
          </a:p>
          <a:p>
            <a:pPr marL="829944" lvl="1" indent="-355690">
              <a:buFont typeface="Arial" panose="020B0604020202020204" pitchFamily="34" charset="0"/>
              <a:buChar char="•"/>
            </a:pPr>
            <a:r>
              <a:rPr lang="en-US" sz="1100" dirty="0">
                <a:solidFill>
                  <a:srgbClr val="201F1E"/>
                </a:solidFill>
                <a:latin typeface="+mn-lt"/>
              </a:rPr>
              <a:t>GFOA</a:t>
            </a:r>
          </a:p>
          <a:p>
            <a:pPr marL="1304197" lvl="2" indent="-355690">
              <a:buFont typeface="Arial" panose="020B0604020202020204" pitchFamily="34" charset="0"/>
              <a:buChar char="•"/>
            </a:pPr>
            <a:r>
              <a:rPr lang="en-US" sz="1100" dirty="0">
                <a:solidFill>
                  <a:srgbClr val="201F1E"/>
                </a:solidFill>
                <a:latin typeface="+mn-lt"/>
              </a:rPr>
              <a:t>City’s Annual Comprehensive Financial Report (ACFR) and the Popular Annual Financial Report (PAFR) for 2020 received the Government Finance Officers Associations (GFOA) Awards of Excellence.</a:t>
            </a:r>
          </a:p>
          <a:p>
            <a:pPr marL="1304197" lvl="2" indent="-355690">
              <a:buFont typeface="Arial" panose="020B0604020202020204" pitchFamily="34" charset="0"/>
              <a:buChar char="•"/>
            </a:pPr>
            <a:r>
              <a:rPr lang="en-US" sz="1100" dirty="0">
                <a:solidFill>
                  <a:srgbClr val="201F1E"/>
                </a:solidFill>
                <a:latin typeface="+mn-lt"/>
              </a:rPr>
              <a:t>Also received GFOA Budget Award for 2022 Approved Budget </a:t>
            </a:r>
          </a:p>
          <a:p>
            <a:pPr marL="1304197" lvl="2" indent="-355690">
              <a:buFont typeface="Arial" panose="020B0604020202020204" pitchFamily="34" charset="0"/>
              <a:buChar char="•"/>
            </a:pPr>
            <a:r>
              <a:rPr lang="en-US" sz="1100" dirty="0">
                <a:solidFill>
                  <a:srgbClr val="201F1E"/>
                </a:solidFill>
                <a:latin typeface="+mn-lt"/>
              </a:rPr>
              <a:t> The City has been a “Triple Crown Winner” since 2018 when the Finance department started submitted the City’s annual budget for the Distinguished Budget Presentation Award.</a:t>
            </a:r>
          </a:p>
          <a:p>
            <a:pPr marL="829944" lvl="1" indent="-355690">
              <a:buFont typeface="Arial" panose="020B0604020202020204" pitchFamily="34" charset="0"/>
              <a:buChar char="•"/>
            </a:pPr>
            <a:r>
              <a:rPr lang="en-US" sz="1100" dirty="0">
                <a:solidFill>
                  <a:srgbClr val="201F1E"/>
                </a:solidFill>
                <a:latin typeface="+mn-lt"/>
              </a:rPr>
              <a:t>Best of the Midwest Media Fest (18 awards for 18 shows on KSUN or 103.5)</a:t>
            </a:r>
          </a:p>
          <a:p>
            <a:pPr marL="829944" lvl="1" indent="-355690">
              <a:buFont typeface="Arial" panose="020B0604020202020204" pitchFamily="34" charset="0"/>
              <a:buChar char="•"/>
            </a:pPr>
            <a:r>
              <a:rPr lang="en-US" sz="1100" dirty="0">
                <a:solidFill>
                  <a:srgbClr val="201F1E"/>
                </a:solidFill>
                <a:latin typeface="+mn-lt"/>
              </a:rPr>
              <a:t>Wisconsin Broadcasters Association Award</a:t>
            </a:r>
          </a:p>
          <a:p>
            <a:pPr marL="1304197" lvl="2" indent="-355690">
              <a:buFont typeface="Arial" panose="020B0604020202020204" pitchFamily="34" charset="0"/>
              <a:buChar char="•"/>
            </a:pPr>
            <a:r>
              <a:rPr lang="en-US" sz="1100" dirty="0">
                <a:solidFill>
                  <a:srgbClr val="201F1E"/>
                </a:solidFill>
                <a:latin typeface="+mn-lt"/>
              </a:rPr>
              <a:t>Four awards: Best Radio Show, Best Newscast, Best Significant Community Impact and Station of the Year for Large Market (Music Category)</a:t>
            </a:r>
            <a:endParaRPr lang="en-US" sz="1100" dirty="0">
              <a:latin typeface="+mn-lt"/>
            </a:endParaRPr>
          </a:p>
          <a:p>
            <a:pPr marL="355690" indent="-355690">
              <a:buFont typeface="Arial" panose="020B0604020202020204" pitchFamily="34" charset="0"/>
              <a:buChar char="•"/>
            </a:pPr>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11</a:t>
            </a:fld>
            <a:endParaRPr lang="en-US" dirty="0"/>
          </a:p>
        </p:txBody>
      </p:sp>
    </p:spTree>
    <p:extLst>
      <p:ext uri="{BB962C8B-B14F-4D97-AF65-F5344CB8AC3E}">
        <p14:creationId xmlns:p14="http://schemas.microsoft.com/office/powerpoint/2010/main" val="217695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solidFill>
                  <a:srgbClr val="000000"/>
                </a:solidFill>
                <a:latin typeface="+mn-lt"/>
              </a:rPr>
              <a:t>Lastly, city services are provided by talented and dedicated employees who work together toward common goals.</a:t>
            </a:r>
          </a:p>
          <a:p>
            <a:pPr marL="355690" indent="-355690">
              <a:buFont typeface="Arial" panose="020B0604020202020204" pitchFamily="34" charset="0"/>
              <a:buChar char="•"/>
            </a:pPr>
            <a:r>
              <a:rPr lang="en-US" sz="1100" dirty="0">
                <a:solidFill>
                  <a:srgbClr val="000000"/>
                </a:solidFill>
                <a:latin typeface="+mn-lt"/>
              </a:rPr>
              <a:t>Expansion of Employee Wellness Clinic to include behavioral health – Behavioral and Mental Health Wellness Coach to address barriers to accessing someone and reduce wait times to being seen.</a:t>
            </a:r>
          </a:p>
          <a:p>
            <a:pPr marL="355690" indent="-355690">
              <a:buFont typeface="Arial" panose="020B0604020202020204" pitchFamily="34" charset="0"/>
              <a:buChar char="•"/>
            </a:pPr>
            <a:r>
              <a:rPr lang="en-US" sz="1100" dirty="0">
                <a:solidFill>
                  <a:srgbClr val="000000"/>
                </a:solidFill>
                <a:latin typeface="+mn-lt"/>
              </a:rPr>
              <a:t>Updated paid parental leave policy, telecommuting policy, updated vacation schedule</a:t>
            </a:r>
          </a:p>
          <a:p>
            <a:pPr marL="355690" indent="-355690">
              <a:buFont typeface="Arial" panose="020B0604020202020204" pitchFamily="34" charset="0"/>
              <a:buChar char="•"/>
            </a:pPr>
            <a:r>
              <a:rPr lang="en-US" sz="1100" dirty="0">
                <a:solidFill>
                  <a:srgbClr val="000000"/>
                </a:solidFill>
                <a:latin typeface="+mn-lt"/>
              </a:rPr>
              <a:t>Increased wages</a:t>
            </a:r>
          </a:p>
          <a:p>
            <a:pPr marL="948507" indent="-237127"/>
            <a:r>
              <a:rPr lang="en-US" sz="1100" dirty="0">
                <a:solidFill>
                  <a:srgbClr val="FF0000"/>
                </a:solidFill>
                <a:latin typeface="+mn-lt"/>
              </a:rPr>
              <a:t>o    Increased Navigator rate of pay from $12.85/hour to $18.00/hour</a:t>
            </a:r>
            <a:endParaRPr lang="en-US" sz="1100" dirty="0">
              <a:solidFill>
                <a:srgbClr val="000000"/>
              </a:solidFill>
              <a:latin typeface="+mn-lt"/>
            </a:endParaRPr>
          </a:p>
          <a:p>
            <a:pPr marL="948507" indent="-237127"/>
            <a:r>
              <a:rPr lang="en-US" sz="1100" dirty="0">
                <a:solidFill>
                  <a:srgbClr val="FF0000"/>
                </a:solidFill>
                <a:latin typeface="+mn-lt"/>
              </a:rPr>
              <a:t>o    Increased FAC staff pay by $2.00/hour</a:t>
            </a:r>
            <a:endParaRPr lang="en-US" sz="1100" dirty="0">
              <a:solidFill>
                <a:srgbClr val="000000"/>
              </a:solidFill>
              <a:latin typeface="+mn-lt"/>
            </a:endParaRPr>
          </a:p>
          <a:p>
            <a:pPr marL="355690" indent="-355690">
              <a:buFont typeface="Arial" panose="020B0604020202020204" pitchFamily="34" charset="0"/>
              <a:buChar char="•"/>
            </a:pPr>
            <a:r>
              <a:rPr lang="en-US" sz="1100" dirty="0">
                <a:solidFill>
                  <a:srgbClr val="000000"/>
                </a:solidFill>
                <a:latin typeface="+mn-lt"/>
              </a:rPr>
              <a:t>Class and Compensation Study</a:t>
            </a:r>
          </a:p>
          <a:p>
            <a:pPr marL="829944" lvl="1" indent="-355690">
              <a:buFont typeface="Arial" panose="020B0604020202020204" pitchFamily="34" charset="0"/>
              <a:buChar char="•"/>
            </a:pPr>
            <a:r>
              <a:rPr lang="en-US" sz="1100" dirty="0">
                <a:latin typeface="+mn-lt"/>
              </a:rPr>
              <a:t>study of 125 non‐represented positions, and development of competitive pay plan(s) to attract and retain a diverse pool of highly qualified individuals for the present and future years.</a:t>
            </a:r>
            <a:endParaRPr lang="en-US" sz="1100" dirty="0">
              <a:solidFill>
                <a:srgbClr val="000000"/>
              </a:solidFill>
              <a:latin typeface="+mn-lt"/>
            </a:endParaRPr>
          </a:p>
          <a:p>
            <a:pPr marL="355690" indent="-355690">
              <a:lnSpc>
                <a:spcPct val="107000"/>
              </a:lnSpc>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City’s organizational equity audit:</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Build a more diverse and inclusive organization for employees and the community in which we serve. </a:t>
            </a:r>
          </a:p>
          <a:p>
            <a:pPr marL="770662" lvl="1" indent="-296408">
              <a:lnSpc>
                <a:spcPct val="107000"/>
              </a:lnSpc>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Identify blind spots and processes that perpetuate systemic injustice. </a:t>
            </a:r>
          </a:p>
          <a:p>
            <a:pPr marL="770662" lvl="1" indent="-296408">
              <a:lnSpc>
                <a:spcPct val="107000"/>
              </a:lnSpc>
              <a:spcAft>
                <a:spcPts val="830"/>
              </a:spcAft>
              <a:buFont typeface="Courier New" panose="02070309020205020404" pitchFamily="49" charset="0"/>
              <a:buChar char="o"/>
            </a:pPr>
            <a:r>
              <a:rPr lang="en-US" sz="1100" dirty="0">
                <a:latin typeface="+mn-lt"/>
                <a:ea typeface="Calibri" panose="020F0502020204030204" pitchFamily="34" charset="0"/>
                <a:cs typeface="Times New Roman" panose="02020603050405020304" pitchFamily="18" charset="0"/>
              </a:rPr>
              <a:t>Identify current successes, areas for improvement and recommendations/strategy for our next steps for making concrete improvements in the areas of diversity, equity and inclusion.</a:t>
            </a:r>
          </a:p>
          <a:p>
            <a:pPr marL="355690" indent="-355690">
              <a:buFont typeface="Arial" panose="020B0604020202020204" pitchFamily="34" charset="0"/>
              <a:buChar char="•"/>
            </a:pPr>
            <a:endParaRPr lang="en-US" sz="1100" dirty="0">
              <a:solidFill>
                <a:srgbClr val="000000"/>
              </a:solidFill>
              <a:latin typeface="+mn-lt"/>
            </a:endParaRPr>
          </a:p>
          <a:p>
            <a:pPr marL="355690" indent="-355690">
              <a:buFont typeface="Arial" panose="020B0604020202020204" pitchFamily="34" charset="0"/>
              <a:buChar char="•"/>
            </a:pPr>
            <a:endParaRPr lang="en-US" sz="1100" dirty="0">
              <a:latin typeface="+mn-lt"/>
            </a:endParaRPr>
          </a:p>
          <a:p>
            <a:pPr marL="355690" indent="-355690">
              <a:buFont typeface="Arial" panose="020B0604020202020204" pitchFamily="34" charset="0"/>
              <a:buChar char="•"/>
            </a:pPr>
            <a:endParaRPr lang="en-US" sz="1100" dirty="0">
              <a:latin typeface="+mn-lt"/>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CE91E30-31D8-47FF-84EB-52A6D7E4E1C9}" type="slidenum">
              <a:rPr lang="en-US" smtClean="0"/>
              <a:t>12</a:t>
            </a:fld>
            <a:endParaRPr lang="en-US" dirty="0"/>
          </a:p>
        </p:txBody>
      </p:sp>
    </p:spTree>
    <p:extLst>
      <p:ext uri="{BB962C8B-B14F-4D97-AF65-F5344CB8AC3E}">
        <p14:creationId xmlns:p14="http://schemas.microsoft.com/office/powerpoint/2010/main" val="516715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13" indent="-181213" defTabSz="966470">
              <a:buFont typeface="Arial" panose="020B0604020202020204" pitchFamily="34" charset="0"/>
              <a:buChar char="•"/>
              <a:defRPr/>
            </a:pPr>
            <a:r>
              <a:rPr lang="en-US" dirty="0"/>
              <a:t>The Strategic Plan is used to guide department operations, programs and service delivery</a:t>
            </a:r>
          </a:p>
          <a:p>
            <a:pPr marL="181213" indent="-181213" defTabSz="966470">
              <a:buFont typeface="Arial" panose="020B0604020202020204" pitchFamily="34" charset="0"/>
              <a:buChar char="•"/>
              <a:defRPr/>
            </a:pPr>
            <a:r>
              <a:rPr lang="en-US" dirty="0"/>
              <a:t>Budget initiatives and Capital Projects that are proposed must include a component that identifies the focus area it supports. </a:t>
            </a:r>
            <a:r>
              <a:rPr lang="en-US" i="0" baseline="0" dirty="0">
                <a:latin typeface="Calibri" panose="020F0502020204030204" pitchFamily="34" charset="0"/>
                <a:cs typeface="Calibri" panose="020F0502020204030204" pitchFamily="34" charset="0"/>
              </a:rPr>
              <a:t>There is alignment between the Council’s vision and the work staff is doing.</a:t>
            </a:r>
          </a:p>
          <a:p>
            <a:pPr marL="181213" indent="-181213" defTabSz="966470">
              <a:buFont typeface="Arial" panose="020B0604020202020204" pitchFamily="34" charset="0"/>
              <a:buChar char="•"/>
              <a:defRPr/>
            </a:pPr>
            <a:r>
              <a:rPr lang="en-US" baseline="0" dirty="0"/>
              <a:t>Added to the strategic plan every year in response to needs – new strategies, programs, activities</a:t>
            </a:r>
            <a:endParaRPr lang="en-US" i="0" baseline="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54 funded initiatives approved in 2022 budget valued at $2,137,240</a:t>
            </a:r>
          </a:p>
          <a:p>
            <a:pPr defTabSz="966470">
              <a:defRPr/>
            </a:pPr>
            <a:r>
              <a:rPr lang="en-US" dirty="0">
                <a:latin typeface="Calibri" panose="020F0502020204030204" pitchFamily="34" charset="0"/>
                <a:cs typeface="Calibri" panose="020F0502020204030204" pitchFamily="34" charset="0"/>
              </a:rPr>
              <a:t>There is alignment between the Council’s vision and the work staff is doing.</a:t>
            </a:r>
          </a:p>
          <a:p>
            <a:pPr defTabSz="966470">
              <a:defRPr/>
            </a:pPr>
            <a:r>
              <a:rPr lang="en-US" dirty="0">
                <a:latin typeface="Calibri" panose="020F0502020204030204" pitchFamily="34" charset="0"/>
                <a:cs typeface="Calibri" panose="020F0502020204030204" pitchFamily="34" charset="0"/>
              </a:rPr>
              <a:t>$2,389,814 proposed and $2,137,240 funded</a:t>
            </a:r>
          </a:p>
          <a:p>
            <a:pPr marL="181213" indent="-181213" defTabSz="966470">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ACE91E30-31D8-47FF-84EB-52A6D7E4E1C9}" type="slidenum">
              <a:rPr lang="en-US" smtClean="0"/>
              <a:t>13</a:t>
            </a:fld>
            <a:endParaRPr lang="en-US" dirty="0"/>
          </a:p>
        </p:txBody>
      </p:sp>
    </p:spTree>
    <p:extLst>
      <p:ext uri="{BB962C8B-B14F-4D97-AF65-F5344CB8AC3E}">
        <p14:creationId xmlns:p14="http://schemas.microsoft.com/office/powerpoint/2010/main" val="286842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13" indent="-181213" defTabSz="966470">
              <a:buFont typeface="Arial" panose="020B0604020202020204" pitchFamily="34" charset="0"/>
              <a:buChar char="•"/>
              <a:defRPr/>
            </a:pPr>
            <a:r>
              <a:rPr lang="en-US" dirty="0"/>
              <a:t>May result in many departmental projects and actions to be accelerated or delayed.</a:t>
            </a:r>
          </a:p>
          <a:p>
            <a:pPr marL="664449" lvl="1" indent="-181213" defTabSz="966470">
              <a:buFont typeface="Arial" panose="020B0604020202020204" pitchFamily="34" charset="0"/>
              <a:buChar char="•"/>
              <a:defRPr/>
            </a:pPr>
            <a:r>
              <a:rPr lang="en-US" dirty="0"/>
              <a:t>Result in more prioritization and innovation by the City. </a:t>
            </a:r>
          </a:p>
          <a:p>
            <a:pPr marL="207316" indent="-181213" defTabSz="966470">
              <a:buFont typeface="Arial" panose="020B0604020202020204" pitchFamily="34" charset="0"/>
              <a:buChar char="•"/>
              <a:defRPr/>
            </a:pPr>
            <a:r>
              <a:rPr lang="en-US" dirty="0"/>
              <a:t>ARPA – support public health</a:t>
            </a:r>
            <a:r>
              <a:rPr lang="en-US" baseline="0" dirty="0"/>
              <a:t> response, address negative economic impacts caused by public health emergency, provide premium pay, necessary investments in water, sewer, broadband</a:t>
            </a:r>
          </a:p>
          <a:p>
            <a:pPr marL="207316" indent="-181213" defTabSz="966470">
              <a:buFont typeface="Arial" panose="020B0604020202020204" pitchFamily="34" charset="0"/>
              <a:buChar char="•"/>
              <a:defRPr/>
            </a:pPr>
            <a:endParaRPr lang="en-US" dirty="0"/>
          </a:p>
          <a:p>
            <a:pPr defTabSz="966470">
              <a:defRPr/>
            </a:pPr>
            <a:endParaRPr lang="en-US" dirty="0"/>
          </a:p>
          <a:p>
            <a:endParaRPr lang="en-US" sz="1300" b="1" dirty="0"/>
          </a:p>
        </p:txBody>
      </p:sp>
      <p:sp>
        <p:nvSpPr>
          <p:cNvPr id="4" name="Slide Number Placeholder 3"/>
          <p:cNvSpPr>
            <a:spLocks noGrp="1"/>
          </p:cNvSpPr>
          <p:nvPr>
            <p:ph type="sldNum" sz="quarter" idx="10"/>
          </p:nvPr>
        </p:nvSpPr>
        <p:spPr/>
        <p:txBody>
          <a:bodyPr/>
          <a:lstStyle/>
          <a:p>
            <a:fld id="{ACE91E30-31D8-47FF-84EB-52A6D7E4E1C9}" type="slidenum">
              <a:rPr lang="en-US" smtClean="0"/>
              <a:t>14</a:t>
            </a:fld>
            <a:endParaRPr lang="en-US" dirty="0"/>
          </a:p>
        </p:txBody>
      </p:sp>
    </p:spTree>
    <p:extLst>
      <p:ext uri="{BB962C8B-B14F-4D97-AF65-F5344CB8AC3E}">
        <p14:creationId xmlns:p14="http://schemas.microsoft.com/office/powerpoint/2010/main" val="2504730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64449" lvl="1" indent="-181213" defTabSz="966470">
              <a:buFont typeface="Arial" panose="020B0604020202020204" pitchFamily="34" charset="0"/>
              <a:buChar char="•"/>
              <a:defRPr/>
            </a:pPr>
            <a:endParaRPr lang="en-US" dirty="0"/>
          </a:p>
          <a:p>
            <a:pPr marL="181213" indent="-181213" defTabSz="966470">
              <a:buFont typeface="Arial" panose="020B0604020202020204" pitchFamily="34" charset="0"/>
              <a:buChar char="•"/>
              <a:defRPr/>
            </a:pPr>
            <a:r>
              <a:rPr lang="en-US" dirty="0"/>
              <a:t>Acknowledge that despite these challenges, we’ve continued to make significant progress in our values, as identified in the 2035 Vision</a:t>
            </a:r>
          </a:p>
          <a:p>
            <a:pPr marL="181213" indent="-181213" defTabSz="966470">
              <a:buFont typeface="Arial" panose="020B0604020202020204" pitchFamily="34" charset="0"/>
              <a:buChar char="•"/>
              <a:defRPr/>
            </a:pPr>
            <a:r>
              <a:rPr lang="en-US" dirty="0"/>
              <a:t>As we move forward, we’ll continue to identify actions that departments have taken to meet these goals</a:t>
            </a:r>
          </a:p>
          <a:p>
            <a:pPr marL="181213" indent="-181213" defTabSz="966470">
              <a:buFont typeface="Arial" panose="020B0604020202020204" pitchFamily="34" charset="0"/>
              <a:buChar char="•"/>
              <a:defRPr/>
            </a:pPr>
            <a:r>
              <a:rPr lang="en-US" dirty="0"/>
              <a:t>Are these still our priority areas? Mission to staff is to look ahead to trends, challenges, where to grow/improve, </a:t>
            </a:r>
          </a:p>
          <a:p>
            <a:pPr marL="181213" indent="-181213" defTabSz="966470">
              <a:buFont typeface="Arial" panose="020B0604020202020204" pitchFamily="34" charset="0"/>
              <a:buChar char="•"/>
              <a:defRPr/>
            </a:pPr>
            <a:r>
              <a:rPr lang="en-US" dirty="0"/>
              <a:t>Ideas to endorse/prioritize for staff </a:t>
            </a:r>
          </a:p>
          <a:p>
            <a:pPr defTabSz="966470">
              <a:defRPr/>
            </a:pPr>
            <a:endParaRPr lang="en-US" dirty="0"/>
          </a:p>
          <a:p>
            <a:endParaRPr lang="en-US" sz="1300" b="1" dirty="0"/>
          </a:p>
        </p:txBody>
      </p:sp>
      <p:sp>
        <p:nvSpPr>
          <p:cNvPr id="4" name="Slide Number Placeholder 3"/>
          <p:cNvSpPr>
            <a:spLocks noGrp="1"/>
          </p:cNvSpPr>
          <p:nvPr>
            <p:ph type="sldNum" sz="quarter" idx="10"/>
          </p:nvPr>
        </p:nvSpPr>
        <p:spPr/>
        <p:txBody>
          <a:bodyPr/>
          <a:lstStyle/>
          <a:p>
            <a:fld id="{ACE91E30-31D8-47FF-84EB-52A6D7E4E1C9}" type="slidenum">
              <a:rPr lang="en-US" smtClean="0"/>
              <a:t>15</a:t>
            </a:fld>
            <a:endParaRPr lang="en-US" dirty="0"/>
          </a:p>
        </p:txBody>
      </p:sp>
    </p:spTree>
    <p:extLst>
      <p:ext uri="{BB962C8B-B14F-4D97-AF65-F5344CB8AC3E}">
        <p14:creationId xmlns:p14="http://schemas.microsoft.com/office/powerpoint/2010/main" val="2578946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b="1" dirty="0"/>
          </a:p>
        </p:txBody>
      </p:sp>
      <p:sp>
        <p:nvSpPr>
          <p:cNvPr id="4" name="Slide Number Placeholder 3"/>
          <p:cNvSpPr>
            <a:spLocks noGrp="1"/>
          </p:cNvSpPr>
          <p:nvPr>
            <p:ph type="sldNum" sz="quarter" idx="10"/>
          </p:nvPr>
        </p:nvSpPr>
        <p:spPr/>
        <p:txBody>
          <a:bodyPr/>
          <a:lstStyle/>
          <a:p>
            <a:fld id="{ACE91E30-31D8-47FF-84EB-52A6D7E4E1C9}" type="slidenum">
              <a:rPr lang="en-US" smtClean="0"/>
              <a:t>16</a:t>
            </a:fld>
            <a:endParaRPr lang="en-US" dirty="0"/>
          </a:p>
        </p:txBody>
      </p:sp>
    </p:spTree>
    <p:extLst>
      <p:ext uri="{BB962C8B-B14F-4D97-AF65-F5344CB8AC3E}">
        <p14:creationId xmlns:p14="http://schemas.microsoft.com/office/powerpoint/2010/main" val="3107135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3741620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3431227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308983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1924772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991782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128347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2936666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264313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397830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135172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A31BA-0ECF-482F-88EF-EA4884A1D8BD}" type="datetimeFigureOut">
              <a:rPr lang="en-US" smtClean="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69ED62-04FC-4F5F-85D0-1DBD514DEA8E}" type="slidenum">
              <a:rPr lang="en-US" smtClean="0"/>
              <a:t>‹#›</a:t>
            </a:fld>
            <a:endParaRPr lang="en-US" dirty="0"/>
          </a:p>
        </p:txBody>
      </p:sp>
    </p:spTree>
    <p:extLst>
      <p:ext uri="{BB962C8B-B14F-4D97-AF65-F5344CB8AC3E}">
        <p14:creationId xmlns:p14="http://schemas.microsoft.com/office/powerpoint/2010/main" val="1646091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A31BA-0ECF-482F-88EF-EA4884A1D8BD}" type="datetimeFigureOut">
              <a:rPr lang="en-US" smtClean="0"/>
              <a:t>10/4/2022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69ED62-04FC-4F5F-85D0-1DBD514DEA8E}" type="slidenum">
              <a:rPr lang="en-US" smtClean="0"/>
              <a:t>‹#›</a:t>
            </a:fld>
            <a:endParaRPr lang="en-US" dirty="0"/>
          </a:p>
        </p:txBody>
      </p:sp>
    </p:spTree>
    <p:extLst>
      <p:ext uri="{BB962C8B-B14F-4D97-AF65-F5344CB8AC3E}">
        <p14:creationId xmlns:p14="http://schemas.microsoft.com/office/powerpoint/2010/main" val="1533176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14/relationships/chartEx" Target="../charts/chartEx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9971" y="1317796"/>
            <a:ext cx="3969666" cy="3785652"/>
          </a:xfrm>
          <a:prstGeom prst="rect">
            <a:avLst/>
          </a:prstGeom>
        </p:spPr>
        <p:txBody>
          <a:bodyPr wrap="square">
            <a:spAutoFit/>
          </a:bodyPr>
          <a:lstStyle/>
          <a:p>
            <a:r>
              <a:rPr lang="en-US" sz="6000" b="1" dirty="0">
                <a:cs typeface="Arial" panose="020B0604020202020204" pitchFamily="34" charset="0"/>
              </a:rPr>
              <a:t>2022 </a:t>
            </a:r>
          </a:p>
          <a:p>
            <a:pPr algn="just"/>
            <a:r>
              <a:rPr lang="en-US" sz="6000" b="1" dirty="0">
                <a:cs typeface="Arial" panose="020B0604020202020204" pitchFamily="34" charset="0"/>
              </a:rPr>
              <a:t>STRATEGIC  </a:t>
            </a:r>
          </a:p>
          <a:p>
            <a:r>
              <a:rPr lang="en-US" sz="6000" b="1" dirty="0">
                <a:cs typeface="Arial" panose="020B0604020202020204" pitchFamily="34" charset="0"/>
              </a:rPr>
              <a:t>PLAN</a:t>
            </a:r>
          </a:p>
          <a:p>
            <a:r>
              <a:rPr lang="en-US" sz="6000" b="1" dirty="0">
                <a:cs typeface="Arial" panose="020B0604020202020204" pitchFamily="34" charset="0"/>
              </a:rPr>
              <a:t>UPDATE</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10" name="TextBox 9">
            <a:extLst>
              <a:ext uri="{FF2B5EF4-FFF2-40B4-BE49-F238E27FC236}">
                <a16:creationId xmlns:a16="http://schemas.microsoft.com/office/drawing/2014/main" id="{2555E076-17DA-43B8-BF73-775373EE634B}"/>
              </a:ext>
            </a:extLst>
          </p:cNvPr>
          <p:cNvSpPr txBox="1"/>
          <p:nvPr/>
        </p:nvSpPr>
        <p:spPr>
          <a:xfrm>
            <a:off x="3048886" y="3244334"/>
            <a:ext cx="6097772" cy="369332"/>
          </a:xfrm>
          <a:prstGeom prst="rect">
            <a:avLst/>
          </a:prstGeom>
          <a:noFill/>
        </p:spPr>
        <p:txBody>
          <a:bodyPr wrap="square">
            <a:spAutoFit/>
          </a:bodyPr>
          <a:lstStyle/>
          <a:p>
            <a:endParaRPr lang="en-US" dirty="0"/>
          </a:p>
        </p:txBody>
      </p:sp>
      <p:pic>
        <p:nvPicPr>
          <p:cNvPr id="17" name="Picture 16">
            <a:extLst>
              <a:ext uri="{FF2B5EF4-FFF2-40B4-BE49-F238E27FC236}">
                <a16:creationId xmlns:a16="http://schemas.microsoft.com/office/drawing/2014/main" id="{914F4E2E-E8D5-45FE-BFAE-A959F600795E}"/>
              </a:ext>
            </a:extLst>
          </p:cNvPr>
          <p:cNvPicPr>
            <a:picLocks noChangeAspect="1"/>
          </p:cNvPicPr>
          <p:nvPr/>
        </p:nvPicPr>
        <p:blipFill>
          <a:blip r:embed="rId5"/>
          <a:stretch>
            <a:fillRect/>
          </a:stretch>
        </p:blipFill>
        <p:spPr>
          <a:xfrm>
            <a:off x="4785113" y="643265"/>
            <a:ext cx="6856916" cy="5134714"/>
          </a:xfrm>
          <a:prstGeom prst="rect">
            <a:avLst/>
          </a:prstGeom>
        </p:spPr>
      </p:pic>
      <p:sp>
        <p:nvSpPr>
          <p:cNvPr id="9" name="TextBox 8">
            <a:extLst>
              <a:ext uri="{FF2B5EF4-FFF2-40B4-BE49-F238E27FC236}">
                <a16:creationId xmlns:a16="http://schemas.microsoft.com/office/drawing/2014/main" id="{666E0524-0DD8-4E94-95D2-A17C9FC8D007}"/>
              </a:ext>
            </a:extLst>
          </p:cNvPr>
          <p:cNvSpPr txBox="1"/>
          <p:nvPr/>
        </p:nvSpPr>
        <p:spPr>
          <a:xfrm>
            <a:off x="549971" y="5421294"/>
            <a:ext cx="6097772" cy="369332"/>
          </a:xfrm>
          <a:prstGeom prst="rect">
            <a:avLst/>
          </a:prstGeom>
          <a:noFill/>
        </p:spPr>
        <p:txBody>
          <a:bodyPr wrap="square">
            <a:spAutoFit/>
          </a:bodyPr>
          <a:lstStyle/>
          <a:p>
            <a:r>
              <a:rPr lang="en-US" sz="1800" dirty="0"/>
              <a:t>October 4, 2022</a:t>
            </a:r>
            <a:endParaRPr lang="en-US" dirty="0"/>
          </a:p>
        </p:txBody>
      </p:sp>
    </p:spTree>
    <p:extLst>
      <p:ext uri="{BB962C8B-B14F-4D97-AF65-F5344CB8AC3E}">
        <p14:creationId xmlns:p14="http://schemas.microsoft.com/office/powerpoint/2010/main" val="206215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sp>
        <p:nvSpPr>
          <p:cNvPr id="2" name="TextBox 1"/>
          <p:cNvSpPr txBox="1"/>
          <p:nvPr/>
        </p:nvSpPr>
        <p:spPr>
          <a:xfrm>
            <a:off x="400593" y="1617648"/>
            <a:ext cx="5226484" cy="1846659"/>
          </a:xfrm>
          <a:prstGeom prst="rect">
            <a:avLst/>
          </a:prstGeom>
          <a:noFill/>
        </p:spPr>
        <p:txBody>
          <a:bodyPr wrap="square" rtlCol="0">
            <a:spAutoFit/>
          </a:bodyPr>
          <a:lstStyle/>
          <a:p>
            <a:r>
              <a:rPr lang="en-US" sz="2400" b="1" dirty="0">
                <a:solidFill>
                  <a:schemeClr val="accent1">
                    <a:lumMod val="40000"/>
                    <a:lumOff val="60000"/>
                  </a:schemeClr>
                </a:solidFill>
              </a:rPr>
              <a:t>Housing and Neighborhoods</a:t>
            </a:r>
            <a:br>
              <a:rPr lang="en-US" b="1" dirty="0"/>
            </a:br>
            <a:r>
              <a:rPr lang="en-US" dirty="0"/>
              <a:t>Sun Prairie is a place of vibrant and robust neighborhoods made up of housing with options for all with options at all price ranges for those that desire to rent or own.</a:t>
            </a:r>
          </a:p>
          <a:p>
            <a:endParaRPr lang="en-US" dirty="0"/>
          </a:p>
        </p:txBody>
      </p:sp>
      <p:sp>
        <p:nvSpPr>
          <p:cNvPr id="8" name="TextBox 7"/>
          <p:cNvSpPr txBox="1"/>
          <p:nvPr/>
        </p:nvSpPr>
        <p:spPr>
          <a:xfrm>
            <a:off x="400593" y="3464307"/>
            <a:ext cx="5226484" cy="2769989"/>
          </a:xfrm>
          <a:prstGeom prst="rect">
            <a:avLst/>
          </a:prstGeom>
          <a:noFill/>
        </p:spPr>
        <p:txBody>
          <a:bodyPr wrap="square" rtlCol="0">
            <a:spAutoFit/>
          </a:bodyPr>
          <a:lstStyle/>
          <a:p>
            <a:r>
              <a:rPr lang="en-US" sz="2400" b="1" dirty="0">
                <a:solidFill>
                  <a:schemeClr val="accent1">
                    <a:lumMod val="60000"/>
                    <a:lumOff val="40000"/>
                  </a:schemeClr>
                </a:solidFill>
              </a:rPr>
              <a:t>Downtown and Central Corridor Vibrancy</a:t>
            </a:r>
            <a:br>
              <a:rPr lang="en-US" dirty="0"/>
            </a:br>
            <a:r>
              <a:rPr lang="en-US" dirty="0"/>
              <a:t>Our Downtown and Central Corridor is a bustling place with entertainment, dining, housing, and cultural opportunities. This area has restaurants, breweries, and music venues that host active entertainment day and night. Downtown is easy to get to by bike, car, foot, bus, ride-sharing, taxi, or train.  </a:t>
            </a:r>
          </a:p>
        </p:txBody>
      </p:sp>
      <p:sp>
        <p:nvSpPr>
          <p:cNvPr id="9" name="TextBox 8"/>
          <p:cNvSpPr txBox="1"/>
          <p:nvPr/>
        </p:nvSpPr>
        <p:spPr>
          <a:xfrm>
            <a:off x="6156053" y="1617648"/>
            <a:ext cx="5474591" cy="1846659"/>
          </a:xfrm>
          <a:prstGeom prst="rect">
            <a:avLst/>
          </a:prstGeom>
          <a:noFill/>
        </p:spPr>
        <p:txBody>
          <a:bodyPr wrap="square" rtlCol="0">
            <a:spAutoFit/>
          </a:bodyPr>
          <a:lstStyle/>
          <a:p>
            <a:r>
              <a:rPr lang="en-US" sz="2400" b="1" dirty="0">
                <a:solidFill>
                  <a:schemeClr val="accent1">
                    <a:lumMod val="75000"/>
                  </a:schemeClr>
                </a:solidFill>
              </a:rPr>
              <a:t>Dynamic Economy</a:t>
            </a:r>
            <a:br>
              <a:rPr lang="en-US" b="1" dirty="0"/>
            </a:br>
            <a:r>
              <a:rPr lang="en-US" dirty="0"/>
              <a:t>Sun Prairie is the home of many cutting-edge businesses applying innovative practices and technology to bring new and exciting products to the market every day.  These businesses employ many highly skilled, highly paid Sun Prairie residents.</a:t>
            </a:r>
          </a:p>
        </p:txBody>
      </p:sp>
      <p:sp>
        <p:nvSpPr>
          <p:cNvPr id="5" name="Rectangle 4"/>
          <p:cNvSpPr/>
          <p:nvPr/>
        </p:nvSpPr>
        <p:spPr>
          <a:xfrm>
            <a:off x="6147351" y="3464307"/>
            <a:ext cx="5474591" cy="2109808"/>
          </a:xfrm>
          <a:prstGeom prst="rect">
            <a:avLst/>
          </a:prstGeom>
        </p:spPr>
        <p:txBody>
          <a:bodyPr wrap="square">
            <a:spAutoFit/>
          </a:bodyPr>
          <a:lstStyle/>
          <a:p>
            <a:pPr>
              <a:lnSpc>
                <a:spcPct val="115000"/>
              </a:lnSpc>
            </a:pPr>
            <a:r>
              <a:rPr lang="en-US" sz="2400" b="1" dirty="0">
                <a:solidFill>
                  <a:schemeClr val="accent1">
                    <a:lumMod val="50000"/>
                  </a:schemeClr>
                </a:solidFill>
                <a:latin typeface="Calibri" panose="020F0502020204030204" pitchFamily="34" charset="0"/>
                <a:ea typeface="Microsoft Sans Serif" panose="020B0604020202020204" pitchFamily="34" charset="0"/>
                <a:cs typeface="Times New Roman" panose="02020603050405020304" pitchFamily="18" charset="0"/>
              </a:rPr>
              <a:t>Complete Transportation Network</a:t>
            </a:r>
            <a:br>
              <a:rPr lang="en-US" b="1" dirty="0">
                <a:solidFill>
                  <a:srgbClr val="262140"/>
                </a:solidFill>
                <a:latin typeface="Calibri" panose="020F0502020204030204" pitchFamily="34" charset="0"/>
                <a:ea typeface="Microsoft Sans Serif" panose="020B0604020202020204" pitchFamily="34" charset="0"/>
                <a:cs typeface="Times New Roman" panose="02020603050405020304" pitchFamily="18" charset="0"/>
              </a:rPr>
            </a:br>
            <a:r>
              <a:rPr lang="en-US" dirty="0">
                <a:ea typeface="Microsoft Sans Serif" panose="020B0604020202020204" pitchFamily="34" charset="0"/>
                <a:cs typeface="Times New Roman" panose="02020603050405020304" pitchFamily="18" charset="0"/>
              </a:rPr>
              <a:t>The community has multiple modes of transportation, ensuring the entire population has options for safe and efficient travel. The City has multiple alternatives for travel including pedestrian walkways, biking lanes, and mass transit.</a:t>
            </a:r>
            <a:endParaRPr lang="en-US" sz="2000" dirty="0">
              <a:effectLst/>
              <a:ea typeface="Microsoft Sans Serif" panose="020B0604020202020204" pitchFamily="34" charset="0"/>
              <a:cs typeface="Times New Roman" panose="02020603050405020304" pitchFamily="18" charset="0"/>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spTree>
    <p:extLst>
      <p:ext uri="{BB962C8B-B14F-4D97-AF65-F5344CB8AC3E}">
        <p14:creationId xmlns:p14="http://schemas.microsoft.com/office/powerpoint/2010/main" val="339064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sp>
        <p:nvSpPr>
          <p:cNvPr id="2" name="TextBox 1"/>
          <p:cNvSpPr txBox="1"/>
          <p:nvPr/>
        </p:nvSpPr>
        <p:spPr>
          <a:xfrm>
            <a:off x="400593" y="1617648"/>
            <a:ext cx="5226484" cy="1015663"/>
          </a:xfrm>
          <a:prstGeom prst="rect">
            <a:avLst/>
          </a:prstGeom>
          <a:noFill/>
        </p:spPr>
        <p:txBody>
          <a:bodyPr wrap="square" rtlCol="0">
            <a:spAutoFit/>
          </a:bodyPr>
          <a:lstStyle/>
          <a:p>
            <a:r>
              <a:rPr lang="en-US" sz="2400" b="1" dirty="0">
                <a:solidFill>
                  <a:schemeClr val="accent6">
                    <a:lumMod val="40000"/>
                    <a:lumOff val="60000"/>
                  </a:schemeClr>
                </a:solidFill>
              </a:rPr>
              <a:t>Human Services</a:t>
            </a:r>
            <a:br>
              <a:rPr lang="en-US" b="1" dirty="0"/>
            </a:br>
            <a:r>
              <a:rPr lang="en-US" dirty="0"/>
              <a:t>The community offers a wide range of human services to assist residents to live to their full potential.</a:t>
            </a:r>
          </a:p>
        </p:txBody>
      </p:sp>
      <p:sp>
        <p:nvSpPr>
          <p:cNvPr id="8" name="TextBox 7"/>
          <p:cNvSpPr txBox="1"/>
          <p:nvPr/>
        </p:nvSpPr>
        <p:spPr>
          <a:xfrm>
            <a:off x="400593" y="3464307"/>
            <a:ext cx="5226484" cy="1846659"/>
          </a:xfrm>
          <a:prstGeom prst="rect">
            <a:avLst/>
          </a:prstGeom>
          <a:noFill/>
        </p:spPr>
        <p:txBody>
          <a:bodyPr wrap="square" rtlCol="0">
            <a:spAutoFit/>
          </a:bodyPr>
          <a:lstStyle/>
          <a:p>
            <a:r>
              <a:rPr lang="en-US" sz="2400" b="1" dirty="0">
                <a:solidFill>
                  <a:schemeClr val="accent6">
                    <a:lumMod val="60000"/>
                    <a:lumOff val="40000"/>
                  </a:schemeClr>
                </a:solidFill>
              </a:rPr>
              <a:t>Sustainable Sun Prairie</a:t>
            </a:r>
            <a:br>
              <a:rPr lang="en-US" b="1" dirty="0"/>
            </a:br>
            <a:r>
              <a:rPr lang="en-US" dirty="0"/>
              <a:t>Sustainability is a community aspiration. It includes City government, which demonstrates leadership in sustainable practices through promotion, education, and incentives to move our community toward locally produced solar, wind, and geothermal energy.</a:t>
            </a:r>
          </a:p>
        </p:txBody>
      </p:sp>
      <p:sp>
        <p:nvSpPr>
          <p:cNvPr id="9" name="TextBox 8"/>
          <p:cNvSpPr txBox="1"/>
          <p:nvPr/>
        </p:nvSpPr>
        <p:spPr>
          <a:xfrm>
            <a:off x="6156053" y="1617648"/>
            <a:ext cx="5474591" cy="1569660"/>
          </a:xfrm>
          <a:prstGeom prst="rect">
            <a:avLst/>
          </a:prstGeom>
          <a:noFill/>
        </p:spPr>
        <p:txBody>
          <a:bodyPr wrap="square" rtlCol="0">
            <a:spAutoFit/>
          </a:bodyPr>
          <a:lstStyle/>
          <a:p>
            <a:r>
              <a:rPr lang="en-US" sz="2400" b="1" dirty="0">
                <a:solidFill>
                  <a:srgbClr val="89C064"/>
                </a:solidFill>
              </a:rPr>
              <a:t>Quality City Services</a:t>
            </a:r>
            <a:br>
              <a:rPr lang="en-US" b="1" dirty="0"/>
            </a:br>
            <a:r>
              <a:rPr lang="en-US" dirty="0"/>
              <a:t>City services are efficient, friendly, and competent. In addition to maintaining roads, water, sanitary sewer, storm sewer, electric infrastructure, sidewalks, bike paths, we anticipate future needs.</a:t>
            </a:r>
          </a:p>
        </p:txBody>
      </p:sp>
      <p:sp>
        <p:nvSpPr>
          <p:cNvPr id="5" name="Rectangle 4"/>
          <p:cNvSpPr/>
          <p:nvPr/>
        </p:nvSpPr>
        <p:spPr>
          <a:xfrm>
            <a:off x="6147351" y="3464307"/>
            <a:ext cx="5474591" cy="1846659"/>
          </a:xfrm>
          <a:prstGeom prst="rect">
            <a:avLst/>
          </a:prstGeom>
        </p:spPr>
        <p:txBody>
          <a:bodyPr wrap="square">
            <a:spAutoFit/>
          </a:bodyPr>
          <a:lstStyle/>
          <a:p>
            <a:r>
              <a:rPr lang="en-US" sz="2400" b="1" dirty="0">
                <a:solidFill>
                  <a:schemeClr val="accent6">
                    <a:lumMod val="75000"/>
                  </a:schemeClr>
                </a:solidFill>
              </a:rPr>
              <a:t>Employer of Choice</a:t>
            </a:r>
            <a:br>
              <a:rPr lang="en-US" b="1" dirty="0"/>
            </a:br>
            <a:r>
              <a:rPr lang="en-US" dirty="0"/>
              <a:t>In Sun Prairie, our City employees are essential to our success. We have excellent public services which can only be provided by dedicated and talented staff.  City leadership is committed to providing an excellent salary and benefit package.</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spTree>
    <p:extLst>
      <p:ext uri="{BB962C8B-B14F-4D97-AF65-F5344CB8AC3E}">
        <p14:creationId xmlns:p14="http://schemas.microsoft.com/office/powerpoint/2010/main" val="121535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5" y="1194437"/>
            <a:ext cx="7104026" cy="1815882"/>
          </a:xfrm>
          <a:prstGeom prst="rect">
            <a:avLst/>
          </a:prstGeom>
        </p:spPr>
        <p:txBody>
          <a:bodyPr wrap="square">
            <a:spAutoFit/>
          </a:bodyPr>
          <a:lstStyle/>
          <a:p>
            <a:r>
              <a:rPr lang="en-US" sz="3200" b="1" dirty="0">
                <a:latin typeface="Calibri" panose="020F0502020204030204" pitchFamily="34" charset="0"/>
                <a:cs typeface="Calibri" panose="020F0502020204030204" pitchFamily="34" charset="0"/>
              </a:rPr>
              <a:t>Summary of Progress</a:t>
            </a:r>
          </a:p>
          <a:p>
            <a:pPr marL="457200"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10 priorities completed</a:t>
            </a:r>
          </a:p>
          <a:p>
            <a:pPr marL="457200"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11 ongoing priorities</a:t>
            </a:r>
          </a:p>
          <a:p>
            <a:pPr marL="457200"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14 in progress priorities</a:t>
            </a:r>
          </a:p>
          <a:p>
            <a:pPr marL="457200"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1 priority not started</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graphicFrame>
        <p:nvGraphicFramePr>
          <p:cNvPr id="4" name="Chart 3"/>
          <p:cNvGraphicFramePr/>
          <p:nvPr>
            <p:extLst>
              <p:ext uri="{D42A27DB-BD31-4B8C-83A1-F6EECF244321}">
                <p14:modId xmlns:p14="http://schemas.microsoft.com/office/powerpoint/2010/main" val="2285276120"/>
              </p:ext>
            </p:extLst>
          </p:nvPr>
        </p:nvGraphicFramePr>
        <p:xfrm>
          <a:off x="4465796" y="684621"/>
          <a:ext cx="8387392" cy="539071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47056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4401205"/>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Housing and Neighborhoods</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ARPA funding, in combination with Planning Department Professional Services funds, have been allocated to complete a comprehensive update of the Zoning Ordinance. This project will likely begin in early 2023</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The housing study has been completed and the report accepted by Council</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Housing Committee ordinance adopted</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Housing and Equitable Development Planner hired – start date of October 3</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Several housing projects in development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Sunshine Place Housing Navigation Services – ARPA funding</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5" name="Picture 4">
            <a:extLst>
              <a:ext uri="{FF2B5EF4-FFF2-40B4-BE49-F238E27FC236}">
                <a16:creationId xmlns:a16="http://schemas.microsoft.com/office/drawing/2014/main" id="{8F1E76B5-167D-486D-A0DD-387E63A26F6F}"/>
              </a:ext>
            </a:extLst>
          </p:cNvPr>
          <p:cNvPicPr>
            <a:picLocks noChangeAspect="1"/>
          </p:cNvPicPr>
          <p:nvPr/>
        </p:nvPicPr>
        <p:blipFill>
          <a:blip r:embed="rId5"/>
          <a:stretch>
            <a:fillRect/>
          </a:stretch>
        </p:blipFill>
        <p:spPr>
          <a:xfrm>
            <a:off x="7269741" y="3747556"/>
            <a:ext cx="4084456" cy="2206677"/>
          </a:xfrm>
          <a:prstGeom prst="rect">
            <a:avLst/>
          </a:prstGeom>
        </p:spPr>
      </p:pic>
      <p:pic>
        <p:nvPicPr>
          <p:cNvPr id="7" name="Picture 2">
            <a:extLst>
              <a:ext uri="{FF2B5EF4-FFF2-40B4-BE49-F238E27FC236}">
                <a16:creationId xmlns:a16="http://schemas.microsoft.com/office/drawing/2014/main" id="{DA0CD6DB-EC2B-40F5-B2BB-F9B37CCABBD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104" y="4377194"/>
            <a:ext cx="5119896" cy="1668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65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4678204"/>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Downtown and Central Corridor Vibrancy</a:t>
            </a:r>
          </a:p>
          <a:p>
            <a:pPr marL="285750" indent="-285750">
              <a:buFont typeface="Arial" panose="020B0604020202020204" pitchFamily="34" charset="0"/>
              <a:buChar char="•"/>
            </a:pPr>
            <a:r>
              <a:rPr lang="en-US" dirty="0" err="1">
                <a:solidFill>
                  <a:srgbClr val="0070C0"/>
                </a:solidFill>
                <a:latin typeface="Calibri" panose="020F0502020204030204" pitchFamily="34" charset="0"/>
                <a:cs typeface="Calibri" panose="020F0502020204030204" pitchFamily="34" charset="0"/>
              </a:rPr>
              <a:t>Lokre</a:t>
            </a:r>
            <a:r>
              <a:rPr lang="en-US" dirty="0">
                <a:solidFill>
                  <a:srgbClr val="0070C0"/>
                </a:solidFill>
                <a:latin typeface="Calibri" panose="020F0502020204030204" pitchFamily="34" charset="0"/>
                <a:cs typeface="Calibri" panose="020F0502020204030204" pitchFamily="34" charset="0"/>
              </a:rPr>
              <a:t> Development – 92 dwelling units and approximately 12,000 sf of commercial/office space</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Sun Prairie Utilities in the design process for their new facility located at 510 </a:t>
            </a:r>
            <a:r>
              <a:rPr lang="en-US" dirty="0" err="1">
                <a:solidFill>
                  <a:srgbClr val="0070C0"/>
                </a:solidFill>
                <a:latin typeface="Calibri" panose="020F0502020204030204" pitchFamily="34" charset="0"/>
                <a:cs typeface="Calibri" panose="020F0502020204030204" pitchFamily="34" charset="0"/>
              </a:rPr>
              <a:t>Linnerud</a:t>
            </a:r>
            <a:r>
              <a:rPr lang="en-US" dirty="0">
                <a:solidFill>
                  <a:srgbClr val="0070C0"/>
                </a:solidFill>
                <a:latin typeface="Calibri" panose="020F0502020204030204" pitchFamily="34" charset="0"/>
                <a:cs typeface="Calibri" panose="020F0502020204030204" pitchFamily="34" charset="0"/>
              </a:rPr>
              <a:t> Drive</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Sun Prairie Utilities working with interested developer for re-use of </a:t>
            </a:r>
            <a:br>
              <a:rPr lang="en-US" dirty="0">
                <a:solidFill>
                  <a:srgbClr val="0070C0"/>
                </a:solidFill>
                <a:latin typeface="Calibri" panose="020F0502020204030204" pitchFamily="34" charset="0"/>
                <a:cs typeface="Calibri" panose="020F0502020204030204" pitchFamily="34" charset="0"/>
              </a:rPr>
            </a:br>
            <a:r>
              <a:rPr lang="en-US" dirty="0">
                <a:solidFill>
                  <a:srgbClr val="0070C0"/>
                </a:solidFill>
                <a:latin typeface="Calibri" panose="020F0502020204030204" pitchFamily="34" charset="0"/>
                <a:cs typeface="Calibri" panose="020F0502020204030204" pitchFamily="34" charset="0"/>
              </a:rPr>
              <a:t>its current site</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Fire and Lights Parade returned to the downtown</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Increased programming and events with Saturday Farmer’s Market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BID 5-Year Strategic Plan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5" name="Picture 2" descr="Revised Lokre Development facade">
            <a:extLst>
              <a:ext uri="{FF2B5EF4-FFF2-40B4-BE49-F238E27FC236}">
                <a16:creationId xmlns:a16="http://schemas.microsoft.com/office/drawing/2014/main" id="{63E80511-5A60-4CDC-BB6B-6D51080816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67344" y="4401245"/>
            <a:ext cx="3312896" cy="17510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y be an image of 1 person and outdoors">
            <a:extLst>
              <a:ext uri="{FF2B5EF4-FFF2-40B4-BE49-F238E27FC236}">
                <a16:creationId xmlns:a16="http://schemas.microsoft.com/office/drawing/2014/main" id="{CDC18A6F-992E-41D4-81D3-90BD0C1EBA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79988" y="2409590"/>
            <a:ext cx="2850655" cy="380087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ay be an image of 1 person and text that says 'FALL BEER TASTE SATURDAY SEPTEMBER 24 12:00-4:00 PM HOTEL TRANSYLVANIA DRIVE-IN MOVIE FRIDAY, OCTOBER 6:30 PM DOWNTOWN SUN PRAIRIE FALL EVENTS MIKE'S ANNUAL SCARECROW CONTEST SATURDAY, OCTOBER 8 8AM-12PM Fall Fun! SATURDAY, OCTOBER 15 11AM-5PM'">
            <a:extLst>
              <a:ext uri="{FF2B5EF4-FFF2-40B4-BE49-F238E27FC236}">
                <a16:creationId xmlns:a16="http://schemas.microsoft.com/office/drawing/2014/main" id="{28571CF7-544F-47C9-933E-5E5B89E2F11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20586" y="3679449"/>
            <a:ext cx="3019056" cy="2531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84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4678204"/>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Dynamic Economy</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 An update to the Economic Development element of the Comprehensive Plan is planned to begin this fall to strategize on what businesses we want to attract to Sun Prairie</a:t>
            </a:r>
          </a:p>
          <a:p>
            <a:pPr marL="285750" indent="-285750">
              <a:buFont typeface="Arial" panose="020B0604020202020204" pitchFamily="34" charset="0"/>
              <a:buChar char="•"/>
            </a:pPr>
            <a:r>
              <a:rPr lang="en-US" dirty="0">
                <a:solidFill>
                  <a:srgbClr val="0070C0"/>
                </a:solidFill>
                <a:latin typeface="Calibri" panose="020F0502020204030204" pitchFamily="34" charset="0"/>
              </a:rPr>
              <a:t>Approaching mid-point of the Branding Study. Additionally, $50,000 in ARPA funding was allocated by the Council to support the brand implementation following the completion of the study</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The City has entered into a contract with Oakbrook Corp to market the City-owned TID 12 lands to private developers</a:t>
            </a:r>
            <a:r>
              <a:rPr lang="en-US" dirty="0">
                <a:solidFill>
                  <a:srgbClr val="0070C0"/>
                </a:solidFill>
              </a:rPr>
              <a:t> </a:t>
            </a:r>
          </a:p>
          <a:p>
            <a:pPr marL="285750" indent="-285750">
              <a:buFont typeface="Arial" panose="020B0604020202020204" pitchFamily="34" charset="0"/>
              <a:buChar char="•"/>
            </a:pPr>
            <a:r>
              <a:rPr lang="en-US" dirty="0"/>
              <a:t>Sun Prairie continues to attract new developments and businesses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7170" name="Picture 2" descr="Madison Graphics Company front elevation">
            <a:extLst>
              <a:ext uri="{FF2B5EF4-FFF2-40B4-BE49-F238E27FC236}">
                <a16:creationId xmlns:a16="http://schemas.microsoft.com/office/drawing/2014/main" id="{76C35B09-A7CF-46EC-B85D-D706D1A117A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0635" y="4870728"/>
            <a:ext cx="5965173" cy="13413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E876E73-B7EF-421A-B75D-4D81485BA03F}"/>
              </a:ext>
            </a:extLst>
          </p:cNvPr>
          <p:cNvPicPr>
            <a:picLocks noChangeAspect="1"/>
          </p:cNvPicPr>
          <p:nvPr/>
        </p:nvPicPr>
        <p:blipFill>
          <a:blip r:embed="rId6"/>
          <a:stretch>
            <a:fillRect/>
          </a:stretch>
        </p:blipFill>
        <p:spPr>
          <a:xfrm>
            <a:off x="9116044" y="3246050"/>
            <a:ext cx="2514599" cy="1404937"/>
          </a:xfrm>
          <a:prstGeom prst="rect">
            <a:avLst/>
          </a:prstGeom>
        </p:spPr>
      </p:pic>
      <p:pic>
        <p:nvPicPr>
          <p:cNvPr id="7174" name="Picture 6" descr="No photo description available.">
            <a:extLst>
              <a:ext uri="{FF2B5EF4-FFF2-40B4-BE49-F238E27FC236}">
                <a16:creationId xmlns:a16="http://schemas.microsoft.com/office/drawing/2014/main" id="{3A2F052E-97D7-42C1-8F45-A957B9D6629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296" t="-18" r="10523" b="2724"/>
          <a:stretch/>
        </p:blipFill>
        <p:spPr bwMode="auto">
          <a:xfrm>
            <a:off x="582622" y="3840895"/>
            <a:ext cx="4986670" cy="2371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845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4955203"/>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Complete Transportation Network</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Madison Metro has committed to providing local bus service - all day, 7-days a week service in addition to the BRT connection as soon as August 2023. Transit Commission has approved and signed off on the local route</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Toole Design Group has been contracted to work with the city to complete the Active Transportation Plan. The steering committee just had its first kick-off meeting. Staff expect to have that plan completed by the end of Summer/beginning of Fall 2023</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Received $72,000 in federal funds to implement a Sun Prairie Vision Zero Action Plan by WisDOT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Received $650,000 from WisDOT Highway Safety Improvement Program for O’Keeffe Avenue &amp; McCoy Road/</a:t>
            </a:r>
            <a:r>
              <a:rPr lang="en-US" dirty="0" err="1">
                <a:latin typeface="Calibri" panose="020F0502020204030204" pitchFamily="34" charset="0"/>
                <a:cs typeface="Calibri" panose="020F0502020204030204" pitchFamily="34" charset="0"/>
              </a:rPr>
              <a:t>Sunfield</a:t>
            </a:r>
            <a:r>
              <a:rPr lang="en-US" dirty="0">
                <a:latin typeface="Calibri" panose="020F0502020204030204" pitchFamily="34" charset="0"/>
                <a:cs typeface="Calibri" panose="020F0502020204030204" pitchFamily="34" charset="0"/>
              </a:rPr>
              <a:t> Street reconfiguration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5" name="Picture 10" descr="See the source image">
            <a:extLst>
              <a:ext uri="{FF2B5EF4-FFF2-40B4-BE49-F238E27FC236}">
                <a16:creationId xmlns:a16="http://schemas.microsoft.com/office/drawing/2014/main" id="{F168FB1E-D763-4B5C-873A-175D31AD82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9893" y="4086539"/>
            <a:ext cx="3412145" cy="22747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98A15E4-7C1A-48E7-8BC8-98C19F992741}"/>
              </a:ext>
            </a:extLst>
          </p:cNvPr>
          <p:cNvPicPr>
            <a:picLocks noChangeAspect="1"/>
          </p:cNvPicPr>
          <p:nvPr/>
        </p:nvPicPr>
        <p:blipFill>
          <a:blip r:embed="rId6"/>
          <a:stretch>
            <a:fillRect/>
          </a:stretch>
        </p:blipFill>
        <p:spPr>
          <a:xfrm>
            <a:off x="1518989" y="3965247"/>
            <a:ext cx="5402637" cy="2325501"/>
          </a:xfrm>
          <a:prstGeom prst="rect">
            <a:avLst/>
          </a:prstGeom>
        </p:spPr>
      </p:pic>
    </p:spTree>
    <p:extLst>
      <p:ext uri="{BB962C8B-B14F-4D97-AF65-F5344CB8AC3E}">
        <p14:creationId xmlns:p14="http://schemas.microsoft.com/office/powerpoint/2010/main" val="213404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550920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Human Services</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The library is currently working with </a:t>
            </a:r>
            <a:r>
              <a:rPr lang="en-US" sz="1800" b="0" i="0" u="none" strike="noStrike" dirty="0" err="1">
                <a:solidFill>
                  <a:srgbClr val="0070C0"/>
                </a:solidFill>
                <a:effectLst/>
                <a:latin typeface="Calibri" panose="020F0502020204030204" pitchFamily="34" charset="0"/>
              </a:rPr>
              <a:t>ReThinking</a:t>
            </a:r>
            <a:r>
              <a:rPr lang="en-US" sz="1800" b="0" i="0" u="none" strike="noStrike" dirty="0">
                <a:solidFill>
                  <a:srgbClr val="0070C0"/>
                </a:solidFill>
                <a:effectLst/>
                <a:latin typeface="Calibri" panose="020F0502020204030204" pitchFamily="34" charset="0"/>
              </a:rPr>
              <a:t> Libraries (</a:t>
            </a:r>
            <a:r>
              <a:rPr lang="en-US" sz="1800" b="0" i="0" u="none" strike="noStrike" dirty="0" err="1">
                <a:solidFill>
                  <a:srgbClr val="0070C0"/>
                </a:solidFill>
                <a:effectLst/>
                <a:latin typeface="Calibri" panose="020F0502020204030204" pitchFamily="34" charset="0"/>
              </a:rPr>
              <a:t>RtL</a:t>
            </a:r>
            <a:r>
              <a:rPr lang="en-US" sz="1800" b="0" i="0" u="none" strike="noStrike" dirty="0">
                <a:solidFill>
                  <a:srgbClr val="0070C0"/>
                </a:solidFill>
                <a:effectLst/>
                <a:latin typeface="Calibri" panose="020F0502020204030204" pitchFamily="34" charset="0"/>
              </a:rPr>
              <a:t>) on a new three-year strategic plan (2023-2025)</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Awarded $1.1 million in grants to local organizations (ARPA)</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Dream Up Grant: Child Care Supply-Building Program</a:t>
            </a:r>
          </a:p>
          <a:p>
            <a:pPr marL="285750" indent="-285750">
              <a:buFont typeface="Arial" panose="020B0604020202020204" pitchFamily="34" charset="0"/>
              <a:buChar char="•"/>
            </a:pPr>
            <a:r>
              <a:rPr lang="en-US" dirty="0">
                <a:solidFill>
                  <a:srgbClr val="0070C0"/>
                </a:solidFill>
                <a:latin typeface="Calibri" panose="020F0502020204030204" pitchFamily="34" charset="0"/>
                <a:cs typeface="Calibri" panose="020F0502020204030204" pitchFamily="34" charset="0"/>
              </a:rPr>
              <a:t>Neighborhood Navigator Program Expansion</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COVID Clinics at the Sun Prairie Public Library</a:t>
            </a:r>
          </a:p>
          <a:p>
            <a:pPr marL="285750" indent="-285750">
              <a:buFont typeface="Arial" panose="020B0604020202020204" pitchFamily="34" charset="0"/>
              <a:buChar char="•"/>
            </a:pPr>
            <a:r>
              <a:rPr lang="en-US" sz="1800" b="0" i="0" u="none" strike="noStrike" dirty="0">
                <a:effectLst/>
                <a:latin typeface="Calibri" panose="020F0502020204030204" pitchFamily="34" charset="0"/>
              </a:rPr>
              <a:t>Mental health programming in partnership with NAMI Dane County</a:t>
            </a:r>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Inclusion in the Parks Mural and permanent story walk at Sheehan Park</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Community engagement opportunities and partnerships</a:t>
            </a:r>
          </a:p>
          <a:p>
            <a:pPr marL="285750" indent="-285750">
              <a:buFont typeface="Arial" panose="020B0604020202020204" pitchFamily="34" charset="0"/>
              <a:buChar char="•"/>
            </a:pPr>
            <a:endParaRPr lang="en-US" dirty="0">
              <a:latin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6" name="Picture 5">
            <a:extLst>
              <a:ext uri="{FF2B5EF4-FFF2-40B4-BE49-F238E27FC236}">
                <a16:creationId xmlns:a16="http://schemas.microsoft.com/office/drawing/2014/main" id="{B2D3AD2C-AFC9-44B2-9605-002441738E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03" t="13601" r="11862" b="11018"/>
          <a:stretch/>
        </p:blipFill>
        <p:spPr>
          <a:xfrm>
            <a:off x="1015306" y="4065866"/>
            <a:ext cx="3273452" cy="2184138"/>
          </a:xfrm>
          <a:prstGeom prst="rect">
            <a:avLst/>
          </a:prstGeom>
        </p:spPr>
      </p:pic>
      <p:pic>
        <p:nvPicPr>
          <p:cNvPr id="4100" name="Picture 4" descr="No alternative text description for this image">
            <a:extLst>
              <a:ext uri="{FF2B5EF4-FFF2-40B4-BE49-F238E27FC236}">
                <a16:creationId xmlns:a16="http://schemas.microsoft.com/office/drawing/2014/main" id="{DC021CC7-08F9-479A-A9A9-3DBC5F9D796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26" b="35194"/>
          <a:stretch/>
        </p:blipFill>
        <p:spPr bwMode="auto">
          <a:xfrm>
            <a:off x="5068711" y="4065866"/>
            <a:ext cx="2510531" cy="217925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o alternative text description for this image">
            <a:extLst>
              <a:ext uri="{FF2B5EF4-FFF2-40B4-BE49-F238E27FC236}">
                <a16:creationId xmlns:a16="http://schemas.microsoft.com/office/drawing/2014/main" id="{903C5D1C-5079-47B5-9833-19914C3F80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03243" y="3491287"/>
            <a:ext cx="3671777" cy="2753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399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531069" cy="5232202"/>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Sustainable Sun Prairie</a:t>
            </a:r>
          </a:p>
          <a:p>
            <a:pPr marL="285750" indent="-285750">
              <a:buFont typeface="Arial" panose="020B0604020202020204" pitchFamily="34" charset="0"/>
              <a:buChar char="•"/>
            </a:pPr>
            <a:r>
              <a:rPr lang="en-US" dirty="0">
                <a:latin typeface="Calibri" panose="020F0502020204030204" pitchFamily="34" charset="0"/>
              </a:rPr>
              <a:t>Achieved 2021 Climate Champion status in the “Other” category with a Level 2 distinction due to its significant investments and commitment to climate action</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Several grants received and projects implemented or in the works to support sustainable City operations</a:t>
            </a:r>
            <a:r>
              <a:rPr lang="en-US" dirty="0">
                <a:solidFill>
                  <a:srgbClr val="0070C0"/>
                </a:solidFill>
              </a:rPr>
              <a:t> </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ARPA funding, in combination with Planning Department Professional Services funds, have been allocated to complete a comprehensive update of the Zoning Ordinance to include the land use chapter. This project will likely begin in early 2023</a:t>
            </a:r>
          </a:p>
          <a:p>
            <a:pPr marL="285750" indent="-285750">
              <a:buFont typeface="Arial" panose="020B0604020202020204" pitchFamily="34" charset="0"/>
              <a:buChar char="•"/>
            </a:pPr>
            <a:r>
              <a:rPr lang="en-US" dirty="0"/>
              <a:t>Expanded pollinator garden at Vandenburg Heights Park &amp; added demonstration pollinator garden in parking islands of Westside Community Services Building parking lot</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Electric Prairie Podcast in partnership with the Media Center</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No Mow May and Compost Bin Group Purchase Program</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Completed a city-wide tree inventory</a:t>
            </a: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2052" name="Picture 4" descr="climate-champion-circle-DCOECC-2021-year Opens in new window">
            <a:extLst>
              <a:ext uri="{FF2B5EF4-FFF2-40B4-BE49-F238E27FC236}">
                <a16:creationId xmlns:a16="http://schemas.microsoft.com/office/drawing/2014/main" id="{93B97E1F-A386-4E5E-B078-0E3DD31F95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01637" y="4441358"/>
            <a:ext cx="1850631" cy="18506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creenshot 2022-07-29 13.09.18 Opens in new window">
            <a:extLst>
              <a:ext uri="{FF2B5EF4-FFF2-40B4-BE49-F238E27FC236}">
                <a16:creationId xmlns:a16="http://schemas.microsoft.com/office/drawing/2014/main" id="{F8B94864-4924-4049-9576-A3A25562FF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03994" y="4337277"/>
            <a:ext cx="1468749" cy="19547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y be an image of 3 people, tree and outdoors">
            <a:extLst>
              <a:ext uri="{FF2B5EF4-FFF2-40B4-BE49-F238E27FC236}">
                <a16:creationId xmlns:a16="http://schemas.microsoft.com/office/drawing/2014/main" id="{BE86D852-29DF-4680-9168-8674EA85754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4469" y="3647436"/>
            <a:ext cx="1983415" cy="264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01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5786199"/>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Quality City Services</a:t>
            </a:r>
          </a:p>
          <a:p>
            <a:pPr marL="285750" indent="-285750">
              <a:buFont typeface="Arial" panose="020B0604020202020204" pitchFamily="34" charset="0"/>
              <a:buChar char="•"/>
            </a:pPr>
            <a:r>
              <a:rPr lang="en-US" dirty="0">
                <a:solidFill>
                  <a:srgbClr val="0070C0"/>
                </a:solidFill>
                <a:latin typeface="Calibri" panose="020F0502020204030204" pitchFamily="34" charset="0"/>
              </a:rPr>
              <a:t>Third EMS/Fire station facilities study in partnership with F</a:t>
            </a:r>
            <a:r>
              <a:rPr lang="en-US" sz="1800" b="0" i="0" u="none" strike="noStrike" dirty="0">
                <a:solidFill>
                  <a:srgbClr val="0070C0"/>
                </a:solidFill>
                <a:effectLst/>
                <a:latin typeface="Calibri" panose="020F0502020204030204" pitchFamily="34" charset="0"/>
              </a:rPr>
              <a:t>ive Bugles and GIS</a:t>
            </a:r>
          </a:p>
          <a:p>
            <a:pPr marL="285750" indent="-285750">
              <a:buFont typeface="Arial" panose="020B0604020202020204" pitchFamily="34" charset="0"/>
              <a:buChar char="•"/>
            </a:pPr>
            <a:r>
              <a:rPr lang="en-US" dirty="0">
                <a:latin typeface="Calibri" panose="020F0502020204030204" pitchFamily="34" charset="0"/>
              </a:rPr>
              <a:t>Marshall EMS Expansion</a:t>
            </a:r>
          </a:p>
          <a:p>
            <a:pPr marL="285750" indent="-285750">
              <a:buFont typeface="Arial" panose="020B0604020202020204" pitchFamily="34" charset="0"/>
              <a:buChar char="•"/>
            </a:pPr>
            <a:r>
              <a:rPr lang="en-US" dirty="0">
                <a:latin typeface="Calibri" panose="020F0502020204030204" pitchFamily="34" charset="0"/>
              </a:rPr>
              <a:t>Parks improvements</a:t>
            </a:r>
          </a:p>
          <a:p>
            <a:pPr marL="285750" indent="-285750">
              <a:buFont typeface="Arial" panose="020B0604020202020204" pitchFamily="34" charset="0"/>
              <a:buChar char="•"/>
            </a:pPr>
            <a:r>
              <a:rPr lang="en-US" dirty="0">
                <a:latin typeface="Calibri" panose="020F0502020204030204" pitchFamily="34" charset="0"/>
              </a:rPr>
              <a:t>EMS DHS Flex Grant Received - $141,490 for replacement of cardiac monitors</a:t>
            </a:r>
          </a:p>
          <a:p>
            <a:pPr marL="285750" indent="-285750">
              <a:buFont typeface="Arial" panose="020B0604020202020204" pitchFamily="34" charset="0"/>
              <a:buChar char="•"/>
            </a:pPr>
            <a:r>
              <a:rPr lang="en-US" dirty="0">
                <a:latin typeface="Calibri" panose="020F0502020204030204" pitchFamily="34" charset="0"/>
              </a:rPr>
              <a:t>Sun Prairie Utilities Communications Coordinator position</a:t>
            </a:r>
          </a:p>
          <a:p>
            <a:pPr marL="285750" indent="-285750">
              <a:buFont typeface="Arial" panose="020B0604020202020204" pitchFamily="34" charset="0"/>
              <a:buChar char="•"/>
            </a:pPr>
            <a:r>
              <a:rPr lang="en-US" sz="1800" b="0" i="0" u="none" strike="noStrike" dirty="0">
                <a:effectLst/>
                <a:latin typeface="Calibri" panose="020F0502020204030204" pitchFamily="34" charset="0"/>
              </a:rPr>
              <a:t>Several new </a:t>
            </a:r>
            <a:r>
              <a:rPr lang="en-US" dirty="0">
                <a:latin typeface="Calibri" panose="020F0502020204030204" pitchFamily="34" charset="0"/>
              </a:rPr>
              <a:t>positions hired</a:t>
            </a:r>
          </a:p>
          <a:p>
            <a:pPr marL="742950" lvl="1" indent="-285750">
              <a:buFont typeface="Arial" panose="020B0604020202020204" pitchFamily="34" charset="0"/>
              <a:buChar char="•"/>
            </a:pPr>
            <a:r>
              <a:rPr lang="en-US" b="0" i="0" u="none" strike="noStrike" dirty="0">
                <a:effectLst/>
                <a:latin typeface="Calibri" panose="020F0502020204030204" pitchFamily="34" charset="0"/>
              </a:rPr>
              <a:t>New Coordinated Response Specialist position in the Sun Prairie Police Department </a:t>
            </a:r>
          </a:p>
          <a:p>
            <a:pPr marL="285750" indent="-285750">
              <a:buFont typeface="Arial" panose="020B0604020202020204" pitchFamily="34" charset="0"/>
              <a:buChar char="•"/>
            </a:pPr>
            <a:r>
              <a:rPr lang="en-US" dirty="0">
                <a:latin typeface="Calibri" panose="020F0502020204030204" pitchFamily="34" charset="0"/>
              </a:rPr>
              <a:t>Several Strategic Plans in the works</a:t>
            </a:r>
          </a:p>
          <a:p>
            <a:pPr marL="285750" indent="-285750">
              <a:buFont typeface="Arial" panose="020B0604020202020204" pitchFamily="34" charset="0"/>
              <a:buChar char="•"/>
            </a:pPr>
            <a:r>
              <a:rPr lang="en-US" sz="1800" b="0" i="0" u="none" strike="noStrike" dirty="0">
                <a:effectLst/>
                <a:latin typeface="Calibri" panose="020F0502020204030204" pitchFamily="34" charset="0"/>
              </a:rPr>
              <a:t>Award recognitions</a:t>
            </a:r>
          </a:p>
          <a:p>
            <a:pPr marL="742950" lvl="1" indent="-285750">
              <a:buFont typeface="Arial" panose="020B0604020202020204" pitchFamily="34" charset="0"/>
              <a:buChar char="•"/>
            </a:pPr>
            <a:r>
              <a:rPr lang="en-US" dirty="0">
                <a:latin typeface="Calibri" panose="020F0502020204030204" pitchFamily="34" charset="0"/>
              </a:rPr>
              <a:t>Wisconsin Parks and Recreation Awards </a:t>
            </a:r>
          </a:p>
          <a:p>
            <a:pPr marL="742950" lvl="1" indent="-285750">
              <a:buFont typeface="Arial" panose="020B0604020202020204" pitchFamily="34" charset="0"/>
              <a:buChar char="•"/>
            </a:pPr>
            <a:r>
              <a:rPr lang="en-US" b="0" i="0" u="none" strike="noStrike" dirty="0">
                <a:effectLst/>
                <a:latin typeface="Calibri" panose="020F0502020204030204" pitchFamily="34" charset="0"/>
              </a:rPr>
              <a:t>GFOA Awards of Excellence</a:t>
            </a:r>
          </a:p>
          <a:p>
            <a:pPr marL="742950" lvl="1" indent="-285750">
              <a:buFont typeface="Arial" panose="020B0604020202020204" pitchFamily="34" charset="0"/>
              <a:buChar char="•"/>
            </a:pPr>
            <a:r>
              <a:rPr lang="en-US" dirty="0">
                <a:latin typeface="Calibri" panose="020F0502020204030204" pitchFamily="34" charset="0"/>
              </a:rPr>
              <a:t>Best of the Midwest Media Fest</a:t>
            </a:r>
          </a:p>
          <a:p>
            <a:pPr marL="742950" lvl="1" indent="-285750">
              <a:buFont typeface="Arial" panose="020B0604020202020204" pitchFamily="34" charset="0"/>
              <a:buChar char="•"/>
            </a:pPr>
            <a:r>
              <a:rPr lang="en-US" b="0" i="0" dirty="0">
                <a:solidFill>
                  <a:srgbClr val="201F1E"/>
                </a:solidFill>
                <a:effectLst/>
                <a:latin typeface="Calibri" panose="020F0502020204030204" pitchFamily="34" charset="0"/>
              </a:rPr>
              <a:t>Wisconsin Broadcasters Association Awards</a:t>
            </a:r>
            <a:endParaRPr lang="en-US" b="0" i="0" u="none" strike="noStrike" dirty="0">
              <a:effectLst/>
              <a:latin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3" name="Picture 2">
            <a:extLst>
              <a:ext uri="{FF2B5EF4-FFF2-40B4-BE49-F238E27FC236}">
                <a16:creationId xmlns:a16="http://schemas.microsoft.com/office/drawing/2014/main" id="{5E0D4C23-2ADF-471B-9A40-7F9463AAD705}"/>
              </a:ext>
            </a:extLst>
          </p:cNvPr>
          <p:cNvPicPr>
            <a:picLocks noChangeAspect="1"/>
          </p:cNvPicPr>
          <p:nvPr/>
        </p:nvPicPr>
        <p:blipFill>
          <a:blip r:embed="rId5"/>
          <a:stretch>
            <a:fillRect/>
          </a:stretch>
        </p:blipFill>
        <p:spPr>
          <a:xfrm>
            <a:off x="5408852" y="4515417"/>
            <a:ext cx="6221791" cy="1608936"/>
          </a:xfrm>
          <a:prstGeom prst="rect">
            <a:avLst/>
          </a:prstGeom>
        </p:spPr>
      </p:pic>
      <p:pic>
        <p:nvPicPr>
          <p:cNvPr id="6146" name="Picture 2" descr="May be an image of 1 person and text that says 'ulba WISCONSIN BROADCASTERS ASSOCIATION STATION OF THE YEAR 2021 WLSP-LP Large Market Radio Music'">
            <a:extLst>
              <a:ext uri="{FF2B5EF4-FFF2-40B4-BE49-F238E27FC236}">
                <a16:creationId xmlns:a16="http://schemas.microsoft.com/office/drawing/2014/main" id="{24ADB0CD-53C3-4881-8637-F25A311C1C0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89412" y="1983172"/>
            <a:ext cx="2341231" cy="2341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505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9294" y="1194437"/>
            <a:ext cx="11221349" cy="4401205"/>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Employer of Choice</a:t>
            </a:r>
          </a:p>
          <a:p>
            <a:pPr marL="285750" indent="-285750">
              <a:buFont typeface="Arial" panose="020B0604020202020204" pitchFamily="34" charset="0"/>
              <a:buChar char="•"/>
            </a:pPr>
            <a:r>
              <a:rPr lang="en-US" dirty="0">
                <a:solidFill>
                  <a:srgbClr val="0070C0"/>
                </a:solidFill>
                <a:latin typeface="Calibri" panose="020F0502020204030204" pitchFamily="34" charset="0"/>
              </a:rPr>
              <a:t>Employee Wellness Clinic is moving to Central Heights Middle School</a:t>
            </a:r>
          </a:p>
          <a:p>
            <a:pPr marL="742950" lvl="1" indent="-285750">
              <a:buFont typeface="Arial" panose="020B0604020202020204" pitchFamily="34" charset="0"/>
              <a:buChar char="•"/>
            </a:pPr>
            <a:r>
              <a:rPr lang="en-US" dirty="0">
                <a:solidFill>
                  <a:srgbClr val="0070C0"/>
                </a:solidFill>
                <a:latin typeface="Calibri" panose="020F0502020204030204" pitchFamily="34" charset="0"/>
              </a:rPr>
              <a:t>Expansion of services</a:t>
            </a:r>
          </a:p>
          <a:p>
            <a:pPr marL="285750" indent="-285750">
              <a:buFont typeface="Arial" panose="020B0604020202020204" pitchFamily="34" charset="0"/>
              <a:buChar char="•"/>
            </a:pPr>
            <a:r>
              <a:rPr lang="en-US" sz="1800" b="0" i="0" u="none" strike="noStrike" dirty="0">
                <a:solidFill>
                  <a:srgbClr val="0070C0"/>
                </a:solidFill>
                <a:effectLst/>
                <a:latin typeface="Calibri" panose="020F0502020204030204" pitchFamily="34" charset="0"/>
              </a:rPr>
              <a:t>Health Insurance Strategic Plan for the next five years</a:t>
            </a:r>
          </a:p>
          <a:p>
            <a:pPr marL="285750" indent="-285750">
              <a:buFont typeface="Arial" panose="020B0604020202020204" pitchFamily="34" charset="0"/>
              <a:buChar char="•"/>
            </a:pPr>
            <a:r>
              <a:rPr lang="en-US" dirty="0">
                <a:solidFill>
                  <a:srgbClr val="0070C0"/>
                </a:solidFill>
                <a:latin typeface="Calibri" panose="020F0502020204030204" pitchFamily="34" charset="0"/>
              </a:rPr>
              <a:t>Ongoing evaluation and adoption of workplace policies and family supportive policies</a:t>
            </a:r>
          </a:p>
          <a:p>
            <a:pPr marL="285750" indent="-285750">
              <a:buFont typeface="Arial" panose="020B0604020202020204" pitchFamily="34" charset="0"/>
              <a:buChar char="•"/>
            </a:pPr>
            <a:r>
              <a:rPr lang="en-US" sz="1800" b="0" i="0" u="none" strike="noStrike" dirty="0">
                <a:effectLst/>
                <a:latin typeface="Calibri" panose="020F0502020204030204" pitchFamily="34" charset="0"/>
              </a:rPr>
              <a:t>Increased wages for FAC staff and Navigators</a:t>
            </a:r>
          </a:p>
          <a:p>
            <a:pPr marL="285750" indent="-285750">
              <a:buFont typeface="Arial" panose="020B0604020202020204" pitchFamily="34" charset="0"/>
              <a:buChar char="•"/>
            </a:pPr>
            <a:r>
              <a:rPr lang="en-US" sz="1800" b="0" i="0" u="none" strike="noStrike" dirty="0">
                <a:effectLst/>
                <a:latin typeface="Calibri" panose="020F0502020204030204" pitchFamily="34" charset="0"/>
              </a:rPr>
              <a:t>Nonunion Class and Compensation Study</a:t>
            </a:r>
          </a:p>
          <a:p>
            <a:pPr marL="285750" indent="-285750">
              <a:buFont typeface="Arial" panose="020B0604020202020204" pitchFamily="34" charset="0"/>
              <a:buChar char="•"/>
            </a:pPr>
            <a:r>
              <a:rPr lang="en-US" dirty="0">
                <a:latin typeface="Calibri" panose="020F0502020204030204" pitchFamily="34" charset="0"/>
              </a:rPr>
              <a:t>Equity Audit</a:t>
            </a:r>
            <a:endParaRPr lang="en-US" sz="1800" b="0" i="0" u="none" strike="noStrike" dirty="0">
              <a:effectLst/>
              <a:latin typeface="Calibri" panose="020F0502020204030204" pitchFamily="34" charset="0"/>
            </a:endParaRPr>
          </a:p>
          <a:p>
            <a:pPr marL="285750" indent="-285750">
              <a:buFont typeface="Arial" panose="020B0604020202020204" pitchFamily="34" charset="0"/>
              <a:buChar char="•"/>
            </a:pPr>
            <a:endParaRPr lang="en-US" sz="1800" b="0" i="0" u="none" strike="noStrike" dirty="0">
              <a:effectLst/>
              <a:latin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dirty="0">
              <a:highlight>
                <a:srgbClr val="FFFF00"/>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pic>
        <p:nvPicPr>
          <p:cNvPr id="4" name="Picture 3">
            <a:extLst>
              <a:ext uri="{FF2B5EF4-FFF2-40B4-BE49-F238E27FC236}">
                <a16:creationId xmlns:a16="http://schemas.microsoft.com/office/drawing/2014/main" id="{F2E4DECA-1AAA-4C06-81A6-0260F448E19A}"/>
              </a:ext>
            </a:extLst>
          </p:cNvPr>
          <p:cNvPicPr>
            <a:picLocks noChangeAspect="1"/>
          </p:cNvPicPr>
          <p:nvPr/>
        </p:nvPicPr>
        <p:blipFill>
          <a:blip r:embed="rId5"/>
          <a:stretch>
            <a:fillRect/>
          </a:stretch>
        </p:blipFill>
        <p:spPr>
          <a:xfrm>
            <a:off x="8924541" y="1979892"/>
            <a:ext cx="2858165" cy="3094936"/>
          </a:xfrm>
          <a:prstGeom prst="rect">
            <a:avLst/>
          </a:prstGeom>
        </p:spPr>
      </p:pic>
      <p:pic>
        <p:nvPicPr>
          <p:cNvPr id="5122" name="Picture 2" descr="a group of people posing for a photo">
            <a:extLst>
              <a:ext uri="{FF2B5EF4-FFF2-40B4-BE49-F238E27FC236}">
                <a16:creationId xmlns:a16="http://schemas.microsoft.com/office/drawing/2014/main" id="{3F3F5D6D-67A7-4900-A540-632839544AA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22" t="10095" r="4988" b="11195"/>
          <a:stretch/>
        </p:blipFill>
        <p:spPr bwMode="auto">
          <a:xfrm>
            <a:off x="2751664" y="3429000"/>
            <a:ext cx="5312735" cy="275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744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sp>
        <p:nvSpPr>
          <p:cNvPr id="2" name="TextBox 1"/>
          <p:cNvSpPr txBox="1"/>
          <p:nvPr/>
        </p:nvSpPr>
        <p:spPr>
          <a:xfrm>
            <a:off x="549971" y="1256396"/>
            <a:ext cx="10572207" cy="1723549"/>
          </a:xfrm>
          <a:prstGeom prst="rect">
            <a:avLst/>
          </a:prstGeom>
          <a:noFill/>
        </p:spPr>
        <p:txBody>
          <a:bodyPr wrap="square" rtlCol="0">
            <a:spAutoFit/>
          </a:bodyPr>
          <a:lstStyle/>
          <a:p>
            <a:r>
              <a:rPr lang="en-US" sz="2000" b="1" dirty="0">
                <a:latin typeface="+mn-lt"/>
              </a:rPr>
              <a:t>Building on the Strategic Plan</a:t>
            </a:r>
          </a:p>
          <a:p>
            <a:r>
              <a:rPr lang="en-US" dirty="0"/>
              <a:t>Operational Impact </a:t>
            </a:r>
          </a:p>
          <a:p>
            <a:pPr marL="342900" indent="-342900">
              <a:buFont typeface="Arial" panose="020B0604020202020204" pitchFamily="34" charset="0"/>
              <a:buChar char="•"/>
            </a:pPr>
            <a:r>
              <a:rPr lang="en-US" sz="1600" dirty="0"/>
              <a:t>2023-2032 CIP</a:t>
            </a:r>
          </a:p>
          <a:p>
            <a:pPr marL="342900" indent="-342900">
              <a:buFont typeface="Arial" panose="020B0604020202020204" pitchFamily="34" charset="0"/>
              <a:buChar char="•"/>
            </a:pPr>
            <a:r>
              <a:rPr lang="en-US" sz="1600" dirty="0"/>
              <a:t>2023 Budget</a:t>
            </a:r>
          </a:p>
          <a:p>
            <a:pPr marL="342900" indent="-342900">
              <a:buFont typeface="Arial" panose="020B0604020202020204" pitchFamily="34" charset="0"/>
              <a:buChar char="•"/>
            </a:pPr>
            <a:r>
              <a:rPr lang="en-US" sz="1600" dirty="0"/>
              <a:t>Financial Management Plan</a:t>
            </a:r>
          </a:p>
          <a:p>
            <a:pPr marL="342900" indent="-342900">
              <a:buFont typeface="Arial" panose="020B0604020202020204" pitchFamily="34" charset="0"/>
              <a:buChar char="•"/>
            </a:pPr>
            <a:r>
              <a:rPr lang="en-US" sz="1600" dirty="0"/>
              <a:t>ARPA Internal Requests</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mc:AlternateContent xmlns:mc="http://schemas.openxmlformats.org/markup-compatibility/2006">
        <mc:Choice xmlns:cx1="http://schemas.microsoft.com/office/drawing/2015/9/8/chartex" Requires="cx1">
          <p:graphicFrame>
            <p:nvGraphicFramePr>
              <p:cNvPr id="8" name="Chart 7">
                <a:extLst>
                  <a:ext uri="{FF2B5EF4-FFF2-40B4-BE49-F238E27FC236}">
                    <a16:creationId xmlns:a16="http://schemas.microsoft.com/office/drawing/2014/main" id="{964CD30F-B73B-4443-993B-C51D010EC065}"/>
                  </a:ext>
                </a:extLst>
              </p:cNvPr>
              <p:cNvGraphicFramePr/>
              <p:nvPr>
                <p:extLst>
                  <p:ext uri="{D42A27DB-BD31-4B8C-83A1-F6EECF244321}">
                    <p14:modId xmlns:p14="http://schemas.microsoft.com/office/powerpoint/2010/main" val="3665148597"/>
                  </p:ext>
                </p:extLst>
              </p:nvPr>
            </p:nvGraphicFramePr>
            <p:xfrm>
              <a:off x="6379535" y="1081205"/>
              <a:ext cx="5411872" cy="3660915"/>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8" name="Chart 7">
                <a:extLst>
                  <a:ext uri="{FF2B5EF4-FFF2-40B4-BE49-F238E27FC236}">
                    <a16:creationId xmlns:a16="http://schemas.microsoft.com/office/drawing/2014/main" id="{964CD30F-B73B-4443-993B-C51D010EC065}"/>
                  </a:ext>
                </a:extLst>
              </p:cNvPr>
              <p:cNvPicPr>
                <a:picLocks noGrp="1" noRot="1" noChangeAspect="1" noMove="1" noResize="1" noEditPoints="1" noAdjustHandles="1" noChangeArrowheads="1" noChangeShapeType="1"/>
              </p:cNvPicPr>
              <p:nvPr/>
            </p:nvPicPr>
            <p:blipFill>
              <a:blip r:embed="rId6"/>
              <a:stretch>
                <a:fillRect/>
              </a:stretch>
            </p:blipFill>
            <p:spPr>
              <a:xfrm>
                <a:off x="6379535" y="1081205"/>
                <a:ext cx="5411872" cy="3660915"/>
              </a:xfrm>
              <a:prstGeom prst="rect">
                <a:avLst/>
              </a:prstGeom>
            </p:spPr>
          </p:pic>
        </mc:Fallback>
      </mc:AlternateContent>
    </p:spTree>
    <p:extLst>
      <p:ext uri="{BB962C8B-B14F-4D97-AF65-F5344CB8AC3E}">
        <p14:creationId xmlns:p14="http://schemas.microsoft.com/office/powerpoint/2010/main" val="1760102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sp>
        <p:nvSpPr>
          <p:cNvPr id="2" name="TextBox 1"/>
          <p:cNvSpPr txBox="1"/>
          <p:nvPr/>
        </p:nvSpPr>
        <p:spPr>
          <a:xfrm>
            <a:off x="549971" y="1256396"/>
            <a:ext cx="10572207" cy="3570208"/>
          </a:xfrm>
          <a:prstGeom prst="rect">
            <a:avLst/>
          </a:prstGeom>
          <a:noFill/>
        </p:spPr>
        <p:txBody>
          <a:bodyPr wrap="square" rtlCol="0">
            <a:spAutoFit/>
          </a:bodyPr>
          <a:lstStyle/>
          <a:p>
            <a:r>
              <a:rPr lang="en-US" sz="2000" b="1" dirty="0">
                <a:latin typeface="+mn-lt"/>
              </a:rPr>
              <a:t>Building on the Strategic Plan</a:t>
            </a:r>
          </a:p>
          <a:p>
            <a:r>
              <a:rPr lang="en-US" dirty="0"/>
              <a:t>Operational Impact </a:t>
            </a:r>
          </a:p>
          <a:p>
            <a:pPr marL="342900" indent="-342900">
              <a:buFont typeface="Arial" panose="020B0604020202020204" pitchFamily="34" charset="0"/>
              <a:buChar char="•"/>
            </a:pPr>
            <a:r>
              <a:rPr lang="en-US" sz="1600" dirty="0"/>
              <a:t>2023-2032 CIP</a:t>
            </a:r>
          </a:p>
          <a:p>
            <a:pPr marL="342900" indent="-342900">
              <a:buFont typeface="Arial" panose="020B0604020202020204" pitchFamily="34" charset="0"/>
              <a:buChar char="•"/>
            </a:pPr>
            <a:r>
              <a:rPr lang="en-US" sz="1600" dirty="0"/>
              <a:t>2023 Budget</a:t>
            </a:r>
          </a:p>
          <a:p>
            <a:pPr marL="342900" indent="-342900">
              <a:buFont typeface="Arial" panose="020B0604020202020204" pitchFamily="34" charset="0"/>
              <a:buChar char="•"/>
            </a:pPr>
            <a:r>
              <a:rPr lang="en-US" sz="1600" dirty="0"/>
              <a:t>Financial Management Plan</a:t>
            </a:r>
          </a:p>
          <a:p>
            <a:pPr marL="342900" indent="-342900">
              <a:buFont typeface="Arial" panose="020B0604020202020204" pitchFamily="34" charset="0"/>
              <a:buChar char="•"/>
            </a:pPr>
            <a:r>
              <a:rPr lang="en-US" sz="1600" dirty="0"/>
              <a:t>ARPA Internal Requests</a:t>
            </a:r>
          </a:p>
          <a:p>
            <a:pPr marL="342900" indent="-342900">
              <a:buFont typeface="Arial" panose="020B0604020202020204" pitchFamily="34" charset="0"/>
              <a:buChar char="•"/>
            </a:pPr>
            <a:endParaRPr lang="en-US" dirty="0"/>
          </a:p>
          <a:p>
            <a:r>
              <a:rPr lang="en-US" dirty="0"/>
              <a:t>COVID-19 impacts</a:t>
            </a:r>
          </a:p>
          <a:p>
            <a:pPr marL="342900" indent="-342900">
              <a:buFont typeface="Arial" panose="020B0604020202020204" pitchFamily="34" charset="0"/>
              <a:buChar char="•"/>
            </a:pPr>
            <a:r>
              <a:rPr lang="en-US" sz="1600" dirty="0"/>
              <a:t>Revenue shortfalls, supply chain shortages, and rising expenditures will bring budget challenges</a:t>
            </a:r>
          </a:p>
          <a:p>
            <a:pPr marL="342900" indent="-342900">
              <a:buFont typeface="Arial" panose="020B0604020202020204" pitchFamily="34" charset="0"/>
              <a:buChar char="•"/>
            </a:pPr>
            <a:r>
              <a:rPr lang="en-US" sz="1600" dirty="0"/>
              <a:t>Increased need for services for residents</a:t>
            </a:r>
          </a:p>
          <a:p>
            <a:pPr marL="342900" indent="-342900">
              <a:buFont typeface="Arial" panose="020B0604020202020204" pitchFamily="34" charset="0"/>
              <a:buChar char="•"/>
            </a:pPr>
            <a:r>
              <a:rPr lang="en-US" sz="1600" dirty="0"/>
              <a:t>American Rescue Plan Act: investing in our community</a:t>
            </a:r>
          </a:p>
          <a:p>
            <a:endParaRPr lang="en-US" sz="2000" dirty="0"/>
          </a:p>
          <a:p>
            <a:endParaRPr lang="en-US" sz="2000" b="1"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spTree>
    <p:extLst>
      <p:ext uri="{BB962C8B-B14F-4D97-AF65-F5344CB8AC3E}">
        <p14:creationId xmlns:p14="http://schemas.microsoft.com/office/powerpoint/2010/main" val="3085566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sp>
        <p:nvSpPr>
          <p:cNvPr id="2" name="TextBox 1"/>
          <p:cNvSpPr txBox="1"/>
          <p:nvPr/>
        </p:nvSpPr>
        <p:spPr>
          <a:xfrm>
            <a:off x="549971" y="1256396"/>
            <a:ext cx="10572207" cy="5693866"/>
          </a:xfrm>
          <a:prstGeom prst="rect">
            <a:avLst/>
          </a:prstGeom>
          <a:noFill/>
        </p:spPr>
        <p:txBody>
          <a:bodyPr wrap="square" rtlCol="0">
            <a:spAutoFit/>
          </a:bodyPr>
          <a:lstStyle/>
          <a:p>
            <a:r>
              <a:rPr lang="en-US" sz="2000" b="1" dirty="0">
                <a:latin typeface="+mn-lt"/>
              </a:rPr>
              <a:t>Building on the Strategic Plan</a:t>
            </a:r>
          </a:p>
          <a:p>
            <a:r>
              <a:rPr lang="en-US" dirty="0"/>
              <a:t>Operational Impact</a:t>
            </a:r>
          </a:p>
          <a:p>
            <a:pPr marL="342900" indent="-342900">
              <a:buFont typeface="Arial" panose="020B0604020202020204" pitchFamily="34" charset="0"/>
              <a:buChar char="•"/>
            </a:pPr>
            <a:r>
              <a:rPr lang="en-US" sz="1600" dirty="0"/>
              <a:t>2023-2032 CIP </a:t>
            </a:r>
          </a:p>
          <a:p>
            <a:pPr marL="342900" indent="-342900">
              <a:buFont typeface="Arial" panose="020B0604020202020204" pitchFamily="34" charset="0"/>
              <a:buChar char="•"/>
            </a:pPr>
            <a:r>
              <a:rPr lang="en-US" sz="1600" dirty="0"/>
              <a:t>2023 Budget</a:t>
            </a:r>
          </a:p>
          <a:p>
            <a:pPr marL="342900" indent="-342900">
              <a:buFont typeface="Arial" panose="020B0604020202020204" pitchFamily="34" charset="0"/>
              <a:buChar char="•"/>
            </a:pPr>
            <a:r>
              <a:rPr lang="en-US" sz="1600" dirty="0"/>
              <a:t>Financial Management Plan</a:t>
            </a:r>
          </a:p>
          <a:p>
            <a:pPr marL="342900" indent="-342900">
              <a:buFont typeface="Arial" panose="020B0604020202020204" pitchFamily="34" charset="0"/>
              <a:buChar char="•"/>
            </a:pPr>
            <a:r>
              <a:rPr lang="en-US" sz="1600" dirty="0"/>
              <a:t>ARPA Internal Requests</a:t>
            </a:r>
          </a:p>
          <a:p>
            <a:pPr marL="342900" indent="-342900">
              <a:buFont typeface="Arial" panose="020B0604020202020204" pitchFamily="34" charset="0"/>
              <a:buChar char="•"/>
            </a:pPr>
            <a:endParaRPr lang="en-US" dirty="0"/>
          </a:p>
          <a:p>
            <a:r>
              <a:rPr lang="en-US" dirty="0"/>
              <a:t>COVID-19 impacts</a:t>
            </a:r>
          </a:p>
          <a:p>
            <a:pPr marL="342900" indent="-342900">
              <a:buFont typeface="Arial" panose="020B0604020202020204" pitchFamily="34" charset="0"/>
              <a:buChar char="•"/>
            </a:pPr>
            <a:r>
              <a:rPr lang="en-US" sz="1600" dirty="0"/>
              <a:t>Revenue shortfalls, supply chain shortages, and rising expenditures will bring budget challenges</a:t>
            </a:r>
          </a:p>
          <a:p>
            <a:pPr marL="342900" indent="-342900">
              <a:buFont typeface="Arial" panose="020B0604020202020204" pitchFamily="34" charset="0"/>
              <a:buChar char="•"/>
            </a:pPr>
            <a:r>
              <a:rPr lang="en-US" sz="1600" dirty="0"/>
              <a:t>Increased need for services for residents</a:t>
            </a:r>
          </a:p>
          <a:p>
            <a:pPr marL="342900" indent="-342900">
              <a:buFont typeface="Arial" panose="020B0604020202020204" pitchFamily="34" charset="0"/>
              <a:buChar char="•"/>
            </a:pPr>
            <a:r>
              <a:rPr lang="en-US" sz="1600" dirty="0"/>
              <a:t>American Rescue Plan Act: investing in our community</a:t>
            </a:r>
          </a:p>
          <a:p>
            <a:pPr marL="342900" indent="-342900">
              <a:buFont typeface="Arial" panose="020B0604020202020204" pitchFamily="34" charset="0"/>
              <a:buChar char="•"/>
            </a:pPr>
            <a:endParaRPr lang="en-US" dirty="0"/>
          </a:p>
          <a:p>
            <a:r>
              <a:rPr lang="en-US" dirty="0"/>
              <a:t>What’s next?</a:t>
            </a:r>
            <a:endParaRPr lang="en-US" sz="1600" dirty="0"/>
          </a:p>
          <a:p>
            <a:pPr marL="285750" indent="-285750">
              <a:buFont typeface="Arial" panose="020B0604020202020204" pitchFamily="34" charset="0"/>
              <a:buChar char="•"/>
            </a:pPr>
            <a:r>
              <a:rPr lang="en-US" sz="1600" dirty="0"/>
              <a:t>Strategic Plans are living documents</a:t>
            </a:r>
          </a:p>
          <a:p>
            <a:pPr marL="285750" indent="-285750">
              <a:buFont typeface="Arial" panose="020B0604020202020204" pitchFamily="34" charset="0"/>
              <a:buChar char="•"/>
            </a:pPr>
            <a:r>
              <a:rPr lang="en-US" sz="1600" dirty="0"/>
              <a:t>Continued alignment Budget and CIP process to the Strategic Plan</a:t>
            </a:r>
          </a:p>
          <a:p>
            <a:pPr marL="285750" indent="-285750">
              <a:buFont typeface="Arial" panose="020B0604020202020204" pitchFamily="34" charset="0"/>
              <a:buChar char="•"/>
            </a:pPr>
            <a:r>
              <a:rPr lang="en-US" sz="1600" dirty="0"/>
              <a:t>18-month extension of current Strategic Plan</a:t>
            </a:r>
          </a:p>
          <a:p>
            <a:pPr marL="742950" lvl="1" indent="-285750">
              <a:buFont typeface="Arial" panose="020B0604020202020204" pitchFamily="34" charset="0"/>
              <a:buChar char="•"/>
            </a:pPr>
            <a:r>
              <a:rPr lang="en-US" sz="1600" dirty="0"/>
              <a:t>Opportunity to review and revisit for alignment</a:t>
            </a:r>
          </a:p>
          <a:p>
            <a:pPr marL="742950" lvl="1" indent="-285750">
              <a:buFont typeface="Arial" panose="020B0604020202020204" pitchFamily="34" charset="0"/>
              <a:buChar char="•"/>
            </a:pPr>
            <a:r>
              <a:rPr lang="en-US" sz="1600" dirty="0"/>
              <a:t>Council strategic plan work session in 2024</a:t>
            </a:r>
          </a:p>
          <a:p>
            <a:endParaRPr lang="en-US" sz="2000" dirty="0"/>
          </a:p>
          <a:p>
            <a:endParaRPr lang="en-US" sz="2000" dirty="0"/>
          </a:p>
          <a:p>
            <a:endParaRPr lang="en-US" sz="2000" b="1"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spTree>
    <p:extLst>
      <p:ext uri="{BB962C8B-B14F-4D97-AF65-F5344CB8AC3E}">
        <p14:creationId xmlns:p14="http://schemas.microsoft.com/office/powerpoint/2010/main" val="105777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1105"/>
          <a:stretch/>
        </p:blipFill>
        <p:spPr>
          <a:xfrm>
            <a:off x="409294" y="6431856"/>
            <a:ext cx="11221350" cy="60374"/>
          </a:xfrm>
          <a:prstGeom prst="rect">
            <a:avLst/>
          </a:prstGeom>
        </p:spPr>
      </p:pic>
      <p:sp>
        <p:nvSpPr>
          <p:cNvPr id="3" name="Rectangle 2"/>
          <p:cNvSpPr/>
          <p:nvPr/>
        </p:nvSpPr>
        <p:spPr>
          <a:xfrm>
            <a:off x="400593" y="1814754"/>
            <a:ext cx="8105503" cy="360612"/>
          </a:xfrm>
          <a:prstGeom prst="rect">
            <a:avLst/>
          </a:prstGeom>
        </p:spPr>
        <p:txBody>
          <a:bodyPr wrap="square">
            <a:spAutoFit/>
          </a:bodyPr>
          <a:lstStyle/>
          <a:p>
            <a:pPr>
              <a:lnSpc>
                <a:spcPct val="120000"/>
              </a:lnSpc>
            </a:pPr>
            <a:endParaRPr lang="en-US" sz="1600" dirty="0">
              <a:solidFill>
                <a:srgbClr val="000000"/>
              </a:solidFill>
              <a:latin typeface="MinionPro-Regular"/>
              <a:ea typeface="Calibri" panose="020F0502020204030204" pitchFamily="34" charset="0"/>
              <a:cs typeface="MinionPro-Regular"/>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2339" b="13516"/>
          <a:stretch/>
        </p:blipFill>
        <p:spPr>
          <a:xfrm>
            <a:off x="549971" y="332864"/>
            <a:ext cx="3670337" cy="855914"/>
          </a:xfrm>
          <a:prstGeom prst="rect">
            <a:avLst/>
          </a:prstGeom>
        </p:spPr>
      </p:pic>
      <p:sp>
        <p:nvSpPr>
          <p:cNvPr id="4" name="Title 3">
            <a:extLst>
              <a:ext uri="{FF2B5EF4-FFF2-40B4-BE49-F238E27FC236}">
                <a16:creationId xmlns:a16="http://schemas.microsoft.com/office/drawing/2014/main" id="{BE3DD803-B236-4ECA-991A-F8B24C0FA9C1}"/>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34431413-ED20-4FFA-A89C-C7EF4E44F3D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06132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9465</TotalTime>
  <Words>3003</Words>
  <Application>Microsoft Office PowerPoint</Application>
  <PresentationFormat>Widescreen</PresentationFormat>
  <Paragraphs>292</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MinionPro-Regular</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City of Sun Prairie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Sandy Xiong</dc:creator>
  <cp:lastModifiedBy>Sandy Xiong</cp:lastModifiedBy>
  <cp:revision>227</cp:revision>
  <cp:lastPrinted>2022-10-04T18:16:28Z</cp:lastPrinted>
  <dcterms:created xsi:type="dcterms:W3CDTF">2019-07-18T17:43:31Z</dcterms:created>
  <dcterms:modified xsi:type="dcterms:W3CDTF">2022-10-04T19:32:04Z</dcterms:modified>
</cp:coreProperties>
</file>