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Ex2.xml" ContentType="application/vnd.ms-office.chartex+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handoutMasterIdLst>
    <p:handoutMasterId r:id="rId21"/>
  </p:handoutMasterIdLst>
  <p:sldIdLst>
    <p:sldId id="257" r:id="rId2"/>
    <p:sldId id="259" r:id="rId3"/>
    <p:sldId id="271" r:id="rId4"/>
    <p:sldId id="260" r:id="rId5"/>
    <p:sldId id="261" r:id="rId6"/>
    <p:sldId id="272" r:id="rId7"/>
    <p:sldId id="273" r:id="rId8"/>
    <p:sldId id="274" r:id="rId9"/>
    <p:sldId id="275" r:id="rId10"/>
    <p:sldId id="276" r:id="rId11"/>
    <p:sldId id="277" r:id="rId12"/>
    <p:sldId id="278" r:id="rId13"/>
    <p:sldId id="279" r:id="rId14"/>
    <p:sldId id="264" r:id="rId15"/>
    <p:sldId id="268" r:id="rId16"/>
    <p:sldId id="281" r:id="rId17"/>
    <p:sldId id="269" r:id="rId18"/>
    <p:sldId id="2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4B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14" autoAdjust="0"/>
    <p:restoredTop sz="77818" autoAdjust="0"/>
  </p:normalViewPr>
  <p:slideViewPr>
    <p:cSldViewPr snapToGrid="0">
      <p:cViewPr varScale="1">
        <p:scale>
          <a:sx n="65" d="100"/>
          <a:sy n="65" d="100"/>
        </p:scale>
        <p:origin x="706" y="43"/>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_rels/chartEx2.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Status</c:v>
                </c:pt>
              </c:strCache>
            </c:strRef>
          </c:tx>
          <c:dPt>
            <c:idx val="0"/>
            <c:bubble3D val="0"/>
            <c:spPr>
              <a:solidFill>
                <a:srgbClr val="89C064"/>
              </a:solidFill>
              <a:ln w="19050">
                <a:solidFill>
                  <a:schemeClr val="lt1"/>
                </a:solidFill>
              </a:ln>
              <a:effectLst/>
            </c:spPr>
            <c:extLst>
              <c:ext xmlns:c16="http://schemas.microsoft.com/office/drawing/2014/chart" uri="{C3380CC4-5D6E-409C-BE32-E72D297353CC}">
                <c16:uniqueId val="{00000001-0B2C-4368-863A-F88F18E5A773}"/>
              </c:ext>
            </c:extLst>
          </c:dPt>
          <c:dPt>
            <c:idx val="1"/>
            <c:bubble3D val="0"/>
            <c:spPr>
              <a:solidFill>
                <a:schemeClr val="accent5">
                  <a:lumMod val="20000"/>
                  <a:lumOff val="80000"/>
                </a:schemeClr>
              </a:solidFill>
              <a:ln w="19050">
                <a:solidFill>
                  <a:schemeClr val="lt1"/>
                </a:solidFill>
              </a:ln>
              <a:effectLst/>
            </c:spPr>
            <c:extLst>
              <c:ext xmlns:c16="http://schemas.microsoft.com/office/drawing/2014/chart" uri="{C3380CC4-5D6E-409C-BE32-E72D297353CC}">
                <c16:uniqueId val="{00000003-0B2C-4368-863A-F88F18E5A773}"/>
              </c:ext>
            </c:extLst>
          </c:dPt>
          <c:dPt>
            <c:idx val="2"/>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5-0B2C-4368-863A-F88F18E5A773}"/>
              </c:ext>
            </c:extLst>
          </c:dPt>
          <c:dPt>
            <c:idx val="3"/>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7-0B2C-4368-863A-F88F18E5A773}"/>
              </c:ext>
            </c:extLst>
          </c:dPt>
          <c:cat>
            <c:strRef>
              <c:f>Sheet1!$A$2:$A$5</c:f>
              <c:strCache>
                <c:ptCount val="4"/>
                <c:pt idx="0">
                  <c:v>Completed</c:v>
                </c:pt>
                <c:pt idx="1">
                  <c:v>Ongoing</c:v>
                </c:pt>
                <c:pt idx="2">
                  <c:v>Not Started</c:v>
                </c:pt>
                <c:pt idx="3">
                  <c:v>In Progress</c:v>
                </c:pt>
              </c:strCache>
            </c:strRef>
          </c:cat>
          <c:val>
            <c:numRef>
              <c:f>Sheet1!$B$2:$B$5</c:f>
              <c:numCache>
                <c:formatCode>General</c:formatCode>
                <c:ptCount val="4"/>
                <c:pt idx="0">
                  <c:v>14</c:v>
                </c:pt>
                <c:pt idx="1">
                  <c:v>5</c:v>
                </c:pt>
                <c:pt idx="2">
                  <c:v>1</c:v>
                </c:pt>
                <c:pt idx="3">
                  <c:v>16</c:v>
                </c:pt>
              </c:numCache>
            </c:numRef>
          </c:val>
          <c:extLst>
            <c:ext xmlns:c16="http://schemas.microsoft.com/office/drawing/2014/chart" uri="{C3380CC4-5D6E-409C-BE32-E72D297353CC}">
              <c16:uniqueId val="{00000008-0B2C-4368-863A-F88F18E5A77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
          <c:y val="0.58426813511751219"/>
          <c:w val="0.15987043409918125"/>
          <c:h val="0.3992405460129129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Sheet1!$A$2:$A$10</cx:f>
        <cx:lvl ptCount="8">
          <cx:pt idx="0">Housing and Neighborhoods</cx:pt>
          <cx:pt idx="1">Downtown and Central Corridor Vibrancy</cx:pt>
          <cx:pt idx="2">Dynamic Economy</cx:pt>
          <cx:pt idx="3">Complete Transportation Network</cx:pt>
          <cx:pt idx="4">Human Services</cx:pt>
          <cx:pt idx="5">Sustainable Sun Prairie</cx:pt>
          <cx:pt idx="6">Quality City Services</cx:pt>
          <cx:pt idx="7">Employer of Choice</cx:pt>
        </cx:lvl>
      </cx:strDim>
      <cx:numDim type="size">
        <cx:f>Sheet1!$B$2:$B$10</cx:f>
        <cx:lvl ptCount="8" formatCode="General">
          <cx:pt idx="0">2</cx:pt>
          <cx:pt idx="1">2</cx:pt>
          <cx:pt idx="2">1</cx:pt>
          <cx:pt idx="3">1</cx:pt>
          <cx:pt idx="4">5</cx:pt>
          <cx:pt idx="5">4</cx:pt>
          <cx:pt idx="6">35</cx:pt>
          <cx:pt idx="7">7</cx:pt>
        </cx:lvl>
      </cx:numDim>
    </cx:data>
  </cx:chartData>
  <cx:chart>
    <cx:title pos="t" align="ctr" overlay="0">
      <cx:tx>
        <cx:txData>
          <cx:v>2023 Breakdown of Initiatives by Focus Area</cx:v>
        </cx:txData>
      </cx:tx>
      <cx:txPr>
        <a:bodyPr spcFirstLastPara="1" vertOverflow="ellipsis" wrap="square" lIns="0" tIns="0" rIns="0" bIns="0" anchor="ctr" anchorCtr="1"/>
        <a:lstStyle/>
        <a:p>
          <a:pPr algn="ctr">
            <a:defRPr/>
          </a:pPr>
          <a:r>
            <a:rPr lang="en-US" sz="1400" b="1" dirty="0">
              <a:latin typeface="+mn-lt"/>
            </a:rPr>
            <a:t>2023 Breakdown of Initiatives by Focus Area</a:t>
          </a:r>
        </a:p>
      </cx:txPr>
    </cx:title>
    <cx:plotArea>
      <cx:plotAreaRegion>
        <cx:series layoutId="treemap" uniqueId="{4404D1C3-4333-442F-8CA3-6111F0BD04C0}">
          <cx:tx>
            <cx:txData>
              <cx:f>Sheet1!$B$1</cx:f>
              <cx:v>Initiatives in Budget</cx:v>
            </cx:txData>
          </cx:tx>
          <cx:dataPt idx="0">
            <cx:spPr>
              <a:solidFill>
                <a:srgbClr val="E87424">
                  <a:lumMod val="60000"/>
                  <a:lumOff val="40000"/>
                </a:srgbClr>
              </a:solidFill>
            </cx:spPr>
          </cx:dataPt>
          <cx:dataPt idx="1">
            <cx:spPr>
              <a:solidFill>
                <a:srgbClr val="4472C4">
                  <a:lumMod val="75000"/>
                </a:srgbClr>
              </a:solidFill>
            </cx:spPr>
          </cx:dataPt>
          <cx:dataPt idx="2">
            <cx:spPr>
              <a:solidFill>
                <a:srgbClr val="328283">
                  <a:lumMod val="20000"/>
                  <a:lumOff val="80000"/>
                </a:srgbClr>
              </a:solidFill>
            </cx:spPr>
          </cx:dataPt>
          <cx:dataPt idx="3">
            <cx:spPr>
              <a:solidFill>
                <a:srgbClr val="FFCF01">
                  <a:lumMod val="60000"/>
                  <a:lumOff val="40000"/>
                </a:srgbClr>
              </a:solidFill>
            </cx:spPr>
          </cx:dataPt>
          <cx:dataPt idx="5">
            <cx:spPr>
              <a:solidFill>
                <a:srgbClr val="70AD47">
                  <a:lumMod val="75000"/>
                </a:srgbClr>
              </a:solidFill>
            </cx:spPr>
          </cx:dataPt>
          <cx:dataPt idx="6">
            <cx:spPr>
              <a:solidFill>
                <a:schemeClr val="accent1"/>
              </a:solidFill>
              <a:ln>
                <a:solidFill>
                  <a:schemeClr val="accent1">
                    <a:alpha val="97000"/>
                  </a:schemeClr>
                </a:solidFill>
              </a:ln>
            </cx:spPr>
          </cx:dataPt>
          <cx:dataPt idx="7">
            <cx:spPr>
              <a:solidFill>
                <a:srgbClr val="70AD47"/>
              </a:solidFill>
            </cx:spPr>
          </cx:dataPt>
          <cx:dataLabels pos="inEnd">
            <cx:txPr>
              <a:bodyPr spcFirstLastPara="1" vertOverflow="ellipsis" wrap="square" lIns="0" tIns="0" rIns="0" bIns="0" anchor="ctr" anchorCtr="1">
                <a:spAutoFit/>
              </a:bodyPr>
              <a:lstStyle/>
              <a:p>
                <a:pPr>
                  <a:defRPr sz="700">
                    <a:solidFill>
                      <a:prstClr val="white"/>
                    </a:solidFill>
                  </a:defRPr>
                </a:pPr>
                <a:endParaRPr lang="en-US" sz="700">
                  <a:solidFill>
                    <a:prstClr val="white"/>
                  </a:solidFill>
                </a:endParaRPr>
              </a:p>
            </cx:txPr>
            <cx:visibility seriesName="0" categoryName="1" value="1"/>
            <cx:separator>
</cx:separator>
            <cx:dataLabel idx="2">
              <cx:txPr>
                <a:bodyPr spcFirstLastPara="1" vertOverflow="ellipsis" wrap="square" lIns="0" tIns="0" rIns="0" bIns="0" anchor="ctr" anchorCtr="1">
                  <a:spAutoFit/>
                </a:bodyPr>
                <a:lstStyle/>
                <a:p>
                  <a:pPr>
                    <a:defRPr/>
                  </a:pPr>
                  <a:r>
                    <a:rPr lang="en-US" sz="700">
                      <a:solidFill>
                        <a:prstClr val="white"/>
                      </a:solidFill>
                    </a:rPr>
                    <a:t>Dynamic Economy
1</a:t>
                  </a:r>
                </a:p>
              </cx:txPr>
            </cx:dataLabel>
          </cx:dataLabels>
          <cx:dataId val="0"/>
          <cx:layoutPr>
            <cx:parentLabelLayout val="banner"/>
          </cx:layoutPr>
        </cx:series>
      </cx:plotAreaRegion>
    </cx:plotArea>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Sheet1!$A$2:$A$10</cx:f>
        <cx:lvl ptCount="8">
          <cx:pt idx="0">Housing and Neighborhoods</cx:pt>
          <cx:pt idx="1">Downtown and Central Corridor Vibrancy</cx:pt>
          <cx:pt idx="2">Dynamic Economy</cx:pt>
          <cx:pt idx="3">Complete Transportation Network</cx:pt>
          <cx:pt idx="4">Human Services</cx:pt>
          <cx:pt idx="5">Sustainable Sun Prairie</cx:pt>
          <cx:pt idx="6">Quality City Services</cx:pt>
          <cx:pt idx="7">Employer of Choice</cx:pt>
        </cx:lvl>
      </cx:strDim>
      <cx:numDim type="size">
        <cx:f>Sheet1!$B$2:$B$10</cx:f>
        <cx:lvl ptCount="8" formatCode="General">
          <cx:pt idx="0">2</cx:pt>
          <cx:pt idx="1">0</cx:pt>
          <cx:pt idx="2">0</cx:pt>
          <cx:pt idx="3">0</cx:pt>
          <cx:pt idx="4">9</cx:pt>
          <cx:pt idx="5">3</cx:pt>
          <cx:pt idx="6">29</cx:pt>
          <cx:pt idx="7">9</cx:pt>
        </cx:lvl>
      </cx:numDim>
    </cx:data>
  </cx:chartData>
  <cx:chart>
    <cx:title pos="t" align="ctr" overlay="0">
      <cx:tx>
        <cx:txData>
          <cx:v>2024 Breakdown of Initiatives by Focus Area</cx:v>
        </cx:txData>
      </cx:tx>
      <cx:txPr>
        <a:bodyPr spcFirstLastPara="1" vertOverflow="ellipsis" wrap="square" lIns="0" tIns="0" rIns="0" bIns="0" anchor="ctr" anchorCtr="1"/>
        <a:lstStyle/>
        <a:p>
          <a:pPr algn="ctr">
            <a:defRPr/>
          </a:pPr>
          <a:r>
            <a:rPr lang="en-US" sz="1400" b="1" dirty="0">
              <a:latin typeface="+mn-lt"/>
            </a:rPr>
            <a:t>2024 Breakdown of Initiatives by Focus Area</a:t>
          </a:r>
        </a:p>
      </cx:txPr>
    </cx:title>
    <cx:plotArea>
      <cx:plotAreaRegion>
        <cx:series layoutId="treemap" uniqueId="{4404D1C3-4333-442F-8CA3-6111F0BD04C0}">
          <cx:tx>
            <cx:txData>
              <cx:f>Sheet1!$B$1</cx:f>
              <cx:v>Initiatives in Budget</cx:v>
            </cx:txData>
          </cx:tx>
          <cx:dataPt idx="0">
            <cx:spPr>
              <a:solidFill>
                <a:srgbClr val="E87424">
                  <a:lumMod val="60000"/>
                  <a:lumOff val="40000"/>
                </a:srgbClr>
              </a:solidFill>
            </cx:spPr>
          </cx:dataPt>
          <cx:dataPt idx="1">
            <cx:spPr>
              <a:solidFill>
                <a:srgbClr val="4472C4">
                  <a:lumMod val="75000"/>
                </a:srgbClr>
              </a:solidFill>
            </cx:spPr>
          </cx:dataPt>
          <cx:dataPt idx="2">
            <cx:spPr>
              <a:solidFill>
                <a:srgbClr val="328283">
                  <a:lumMod val="20000"/>
                  <a:lumOff val="80000"/>
                </a:srgbClr>
              </a:solidFill>
            </cx:spPr>
          </cx:dataPt>
          <cx:dataPt idx="3">
            <cx:spPr>
              <a:solidFill>
                <a:srgbClr val="FFCF01">
                  <a:lumMod val="60000"/>
                  <a:lumOff val="40000"/>
                </a:srgbClr>
              </a:solidFill>
            </cx:spPr>
          </cx:dataPt>
          <cx:dataPt idx="5">
            <cx:spPr>
              <a:solidFill>
                <a:srgbClr val="70AD47">
                  <a:lumMod val="75000"/>
                </a:srgbClr>
              </a:solidFill>
            </cx:spPr>
          </cx:dataPt>
          <cx:dataPt idx="6">
            <cx:spPr>
              <a:solidFill>
                <a:schemeClr val="accent1"/>
              </a:solidFill>
              <a:ln>
                <a:solidFill>
                  <a:schemeClr val="accent1">
                    <a:alpha val="97000"/>
                  </a:schemeClr>
                </a:solidFill>
              </a:ln>
            </cx:spPr>
          </cx:dataPt>
          <cx:dataPt idx="7">
            <cx:spPr>
              <a:solidFill>
                <a:srgbClr val="70AD47"/>
              </a:solidFill>
            </cx:spPr>
          </cx:dataPt>
          <cx:dataLabels pos="inEnd">
            <cx:txPr>
              <a:bodyPr spcFirstLastPara="1" vertOverflow="ellipsis" wrap="square" lIns="0" tIns="0" rIns="0" bIns="0" anchor="ctr" anchorCtr="1">
                <a:spAutoFit/>
              </a:bodyPr>
              <a:lstStyle/>
              <a:p>
                <a:pPr>
                  <a:defRPr sz="700">
                    <a:solidFill>
                      <a:prstClr val="white"/>
                    </a:solidFill>
                  </a:defRPr>
                </a:pPr>
                <a:endParaRPr lang="en-US" sz="700">
                  <a:solidFill>
                    <a:prstClr val="white"/>
                  </a:solidFill>
                </a:endParaRPr>
              </a:p>
            </cx:txPr>
            <cx:visibility seriesName="0" categoryName="1" value="1"/>
            <cx:separator>
</cx:separator>
            <cx:dataLabel idx="2">
              <cx:txPr>
                <a:bodyPr spcFirstLastPara="1" vertOverflow="ellipsis" wrap="square" lIns="0" tIns="0" rIns="0" bIns="0" anchor="ctr" anchorCtr="1">
                  <a:spAutoFit/>
                </a:bodyPr>
                <a:lstStyle/>
                <a:p>
                  <a:pPr>
                    <a:defRPr/>
                  </a:pPr>
                  <a:r>
                    <a:rPr lang="en-US" sz="700">
                      <a:solidFill>
                        <a:prstClr val="white"/>
                      </a:solidFill>
                    </a:rPr>
                    <a:t>Dynamic Economy
1</a:t>
                  </a:r>
                </a:p>
              </cx:txPr>
              <cx:visibility seriesName="0" categoryName="1" value="1"/>
              <cx:separator>
</cx:separator>
            </cx:dataLabel>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13">
  <cs:axisTitle>
    <cs:lnRef idx="0"/>
    <cs:fillRef idx="0"/>
    <cs:effectRef idx="0"/>
    <cs:fontRef idx="minor">
      <a:schemeClr val="tx2"/>
    </cs:fontRef>
    <cs:spPr>
      <a:solidFill>
        <a:schemeClr val="bg1">
          <a:lumMod val="65000"/>
        </a:schemeClr>
      </a:solidFill>
      <a:ln>
        <a:solidFill>
          <a:schemeClr val="bg1"/>
        </a:solidFill>
      </a:ln>
    </cs:spPr>
    <cs:defRPr sz="1197"/>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cs:chartArea>
  <cs:dataLabel>
    <cs:lnRef idx="0"/>
    <cs:fillRef idx="0"/>
    <cs:effectRef idx="0"/>
    <cs:fontRef idx="minor">
      <a:schemeClr val="lt1"/>
    </cs:fontRef>
    <cs:defRPr sz="1197"/>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2"/>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bg1"/>
        </a:solidFill>
      </a:ln>
    </cs:spPr>
  </cs:dataPoint>
  <cs:dataPoint3D>
    <cs:lnRef idx="0"/>
    <cs:fillRef idx="0">
      <cs:styleClr val="auto"/>
    </cs:fillRef>
    <cs:effectRef idx="0"/>
    <cs:fontRef idx="minor">
      <a:schemeClr val="tx2"/>
    </cs:fontRef>
    <cs:spPr>
      <a:solidFill>
        <a:schemeClr val="phClr"/>
      </a:solidFill>
    </cs:spPr>
  </cs:dataPoint3D>
  <cs:dataPointLine>
    <cs:lnRef idx="0">
      <cs:styleClr val="auto"/>
    </cs:lnRef>
    <cs:fillRef idx="0"/>
    <cs:effectRef idx="0"/>
    <cs:fontRef idx="minor">
      <a:schemeClr val="tx2"/>
    </cs:fontRef>
    <cs:spPr>
      <a:ln w="28575" cap="rnd">
        <a:solidFill>
          <a:schemeClr val="phClr"/>
        </a:solidFill>
        <a:round/>
      </a:ln>
    </cs:spPr>
  </cs:dataPointLine>
  <cs:dataPointMarker>
    <cs:lnRef idx="0"/>
    <cs:fillRef idx="0">
      <cs:styleClr val="auto"/>
    </cs:fillRef>
    <cs:effectRef idx="0"/>
    <cs:fontRef idx="minor">
      <a:schemeClr val="tx2"/>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2"/>
    </cs:fontRef>
    <cs:spPr>
      <a:ln w="2857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15000"/>
            <a:lumOff val="85000"/>
            <a:lumOff val="10000"/>
          </a:schemeClr>
        </a:solidFill>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2"/>
    </cs:fontRef>
    <cs:defRPr sz="1197"/>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cs:seriesAxis>
  <cs:seriesLine>
    <cs:lnRef idx="0"/>
    <cs:fillRef idx="0"/>
    <cs:effectRef idx="0"/>
    <cs:fontRef idx="minor">
      <a:schemeClr val="tx2"/>
    </cs:fontRef>
    <cs:spPr>
      <a:ln w="9525" cap="flat">
        <a:solidFill>
          <a:srgbClr val="D9D9D9"/>
        </a:solidFill>
        <a:round/>
      </a:ln>
    </cs:spPr>
  </cs:seriesLine>
  <cs:title>
    <cs:lnRef idx="0"/>
    <cs:fillRef idx="0"/>
    <cs:effectRef idx="0"/>
    <cs:fontRef idx="minor">
      <a:schemeClr val="tx2"/>
    </cs:fontRef>
    <cs:defRPr sz="2128" b="1"/>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412">
  <cs:axisTitle>
    <cs:lnRef idx="0"/>
    <cs:fillRef idx="0"/>
    <cs:effectRef idx="0"/>
    <cs:fontRef idx="minor">
      <a:schemeClr val="tx1">
        <a:lumMod val="50000"/>
        <a:lumOff val="50000"/>
      </a:schemeClr>
    </cs:fontRef>
    <cs:spPr>
      <a:solidFill>
        <a:schemeClr val="bg1">
          <a:lumMod val="85000"/>
        </a:schemeClr>
      </a:solidFill>
      <a:ln>
        <a:solidFill>
          <a:schemeClr val="bg1">
            <a:lumMod val="75000"/>
          </a:schemeClr>
        </a:solidFill>
      </a:ln>
    </cs:spPr>
    <cs:defRPr sz="1197"/>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cs:chartArea>
  <cs:dataLabel>
    <cs:lnRef idx="0"/>
    <cs:fillRef idx="0"/>
    <cs:effectRef idx="0"/>
    <cs:fontRef idx="minor">
      <a:schemeClr val="tx1">
        <a:lumMod val="50000"/>
        <a:lumOff val="50000"/>
      </a:schemeClr>
    </cs:fontRef>
    <cs:defRPr sz="1197"/>
  </cs:dataLabel>
  <cs:dataLabelCallout>
    <cs:lnRef idx="0"/>
    <cs:fillRef idx="0"/>
    <cs:effectRef idx="0"/>
    <cs:fontRef idx="minor">
      <a:schemeClr val="dk1">
        <a:lumMod val="50000"/>
        <a:lumOff val="50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ln w="9525" cap="flat" cmpd="sng" algn="ctr">
        <a:solidFill>
          <a:schemeClr val="phClr">
            <a:alpha val="50000"/>
          </a:schemeClr>
        </a:solidFill>
        <a:round/>
      </a:ln>
    </cs:spPr>
  </cs:dataPoint>
  <cs:dataPoint3D>
    <cs:lnRef idx="0">
      <cs:styleClr val="auto"/>
    </cs:lnRef>
    <cs:fillRef idx="0">
      <cs:styleClr val="auto"/>
    </cs:fillRef>
    <cs:effectRef idx="0"/>
    <cs:fontRef idx="minor">
      <a:schemeClr val="dk1"/>
    </cs:fontRef>
    <cs:spPr>
      <a:solidFill>
        <a:schemeClr val="phClr"/>
      </a:solidFill>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4"/>
  <cs:dataPointWireframe>
    <cs:lnRef idx="0">
      <cs:styleClr val="auto"/>
    </cs:lnRef>
    <cs:fillRef idx="0"/>
    <cs:effectRef idx="0"/>
    <cs:fontRef idx="minor">
      <a:schemeClr val="dk1"/>
    </cs:fontRef>
    <cs:spPr>
      <a:ln w="2857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15000"/>
            <a:lumOff val="85000"/>
            <a:lumOff val="10000"/>
          </a:schemeClr>
        </a:solidFill>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dk1"/>
    </cs:fontRef>
    <cs:spPr>
      <a:ln w="9525" cap="flat">
        <a:solidFill>
          <a:srgbClr val="D9D9D9"/>
        </a:solidFill>
        <a:round/>
      </a:ln>
    </cs:spPr>
  </cs:seriesLine>
  <cs:title>
    <cs:lnRef idx="0"/>
    <cs:fillRef idx="0"/>
    <cs:effectRef idx="0"/>
    <cs:fontRef idx="minor">
      <a:schemeClr val="tx1">
        <a:lumMod val="50000"/>
        <a:lumOff val="50000"/>
      </a:schemeClr>
    </cs:fontRef>
    <cs:defRPr sz="1862" cap="none" spc="2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50000"/>
        <a:lumOff val="50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50000"/>
        <a:lumOff val="50000"/>
      </a:schemeClr>
    </cs:fontRef>
    <cs:defRPr sz="1197"/>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936864-B069-F68F-0E08-C0F5B3D2C05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5AE948D-CA4D-D2E1-77A7-D2266FC3E50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55DCC-5E95-3C41-946C-45BCCD1FD411}" type="datetimeFigureOut">
              <a:rPr lang="en-US" smtClean="0"/>
              <a:t>11/28/2023</a:t>
            </a:fld>
            <a:endParaRPr lang="en-US"/>
          </a:p>
        </p:txBody>
      </p:sp>
      <p:sp>
        <p:nvSpPr>
          <p:cNvPr id="4" name="Footer Placeholder 3">
            <a:extLst>
              <a:ext uri="{FF2B5EF4-FFF2-40B4-BE49-F238E27FC236}">
                <a16:creationId xmlns:a16="http://schemas.microsoft.com/office/drawing/2014/main" id="{B90E0FD1-7F49-BC15-324E-8CED6FD3E5D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C9D71A0-7B0B-9F5D-AE24-2FCE8871EA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ADD950-B147-034D-96F8-1FDE48971696}" type="slidenum">
              <a:rPr lang="en-US" smtClean="0"/>
              <a:t>‹#›</a:t>
            </a:fld>
            <a:endParaRPr lang="en-US"/>
          </a:p>
        </p:txBody>
      </p:sp>
    </p:spTree>
    <p:extLst>
      <p:ext uri="{BB962C8B-B14F-4D97-AF65-F5344CB8AC3E}">
        <p14:creationId xmlns:p14="http://schemas.microsoft.com/office/powerpoint/2010/main" val="300519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F3FE32-48FE-B048-ACF4-64ADB283837C}" type="datetimeFigureOut">
              <a:rPr lang="en-US" smtClean="0"/>
              <a:t>11/28/2023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B1755B-CE7B-B54D-8022-A77264CCEB0E}" type="slidenum">
              <a:rPr lang="en-US" smtClean="0"/>
              <a:t>‹#›</a:t>
            </a:fld>
            <a:endParaRPr lang="en-US"/>
          </a:p>
        </p:txBody>
      </p:sp>
    </p:spTree>
    <p:extLst>
      <p:ext uri="{BB962C8B-B14F-4D97-AF65-F5344CB8AC3E}">
        <p14:creationId xmlns:p14="http://schemas.microsoft.com/office/powerpoint/2010/main" val="2273809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B1755B-CE7B-B54D-8022-A77264CCEB0E}" type="slidenum">
              <a:rPr lang="en-US" smtClean="0"/>
              <a:t>5</a:t>
            </a:fld>
            <a:endParaRPr lang="en-US"/>
          </a:p>
        </p:txBody>
      </p:sp>
    </p:spTree>
    <p:extLst>
      <p:ext uri="{BB962C8B-B14F-4D97-AF65-F5344CB8AC3E}">
        <p14:creationId xmlns:p14="http://schemas.microsoft.com/office/powerpoint/2010/main" val="1109345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lnSpc>
                <a:spcPct val="107000"/>
              </a:lnSpc>
            </a:pPr>
            <a:r>
              <a:rPr lang="en-US" sz="1200" dirty="0">
                <a:latin typeface="+mn-lt"/>
              </a:rPr>
              <a:t>Housing and Neighborhoods ensures that Sun Prairie is a community that everyone can call home and feel connected with housing options for all.</a:t>
            </a:r>
            <a:endParaRPr lang="en-US" sz="1200" dirty="0">
              <a:latin typeface="+mn-lt"/>
              <a:ea typeface="Calibri" panose="020F0502020204030204" pitchFamily="34" charset="0"/>
              <a:cs typeface="Times New Roman" panose="02020603050405020304" pitchFamily="18" charset="0"/>
            </a:endParaRPr>
          </a:p>
          <a:p>
            <a:pPr marL="355690" indent="-355690">
              <a:lnSpc>
                <a:spcPct val="107000"/>
              </a:lnSpc>
              <a:buFont typeface="Symbol" panose="05050102010706020507" pitchFamily="18" charset="2"/>
              <a:buChar char=""/>
            </a:pPr>
            <a:r>
              <a:rPr lang="en-US" sz="1200" dirty="0">
                <a:latin typeface="+mn-lt"/>
                <a:ea typeface="Calibri" panose="020F0502020204030204" pitchFamily="34" charset="0"/>
                <a:cs typeface="Times New Roman" panose="02020603050405020304" pitchFamily="18" charset="0"/>
              </a:rPr>
              <a:t>Habitat for Humanity at Town Hall Crossing - 118 single-family homes with 40% of them for Habitat homeowners</a:t>
            </a:r>
          </a:p>
          <a:p>
            <a:pPr marL="355690" indent="-355690">
              <a:lnSpc>
                <a:spcPct val="107000"/>
              </a:lnSpc>
              <a:buFont typeface="Symbol" panose="05050102010706020507" pitchFamily="18" charset="2"/>
              <a:buChar char=""/>
            </a:pPr>
            <a:r>
              <a:rPr lang="en-US" sz="1200" dirty="0">
                <a:latin typeface="+mn-lt"/>
                <a:ea typeface="Calibri" panose="020F0502020204030204" pitchFamily="34" charset="0"/>
                <a:cs typeface="Times New Roman" panose="02020603050405020304" pitchFamily="18" charset="0"/>
              </a:rPr>
              <a:t>Roers Development – 172 multi family affordable housing units</a:t>
            </a:r>
          </a:p>
          <a:p>
            <a:pPr marL="355690" indent="-355690">
              <a:lnSpc>
                <a:spcPct val="107000"/>
              </a:lnSpc>
              <a:buFont typeface="Symbol" panose="05050102010706020507" pitchFamily="18" charset="2"/>
              <a:buChar char=""/>
            </a:pPr>
            <a:r>
              <a:rPr lang="en-US" sz="1200" dirty="0">
                <a:latin typeface="+mn-lt"/>
                <a:ea typeface="Calibri" panose="020F0502020204030204" pitchFamily="34" charset="0"/>
                <a:cs typeface="Times New Roman" panose="02020603050405020304" pitchFamily="18" charset="0"/>
              </a:rPr>
              <a:t>Held grand opening for Landing at 818 – 100 affordable housing units for seniors</a:t>
            </a:r>
          </a:p>
          <a:p>
            <a:pPr marL="355690" indent="-355690">
              <a:lnSpc>
                <a:spcPct val="107000"/>
              </a:lnSpc>
              <a:buFont typeface="Symbol" panose="05050102010706020507" pitchFamily="18" charset="2"/>
              <a:buChar char=""/>
            </a:pPr>
            <a:r>
              <a:rPr lang="en-US" sz="1200" dirty="0">
                <a:latin typeface="+mn-lt"/>
                <a:ea typeface="Calibri" panose="020F0502020204030204" pitchFamily="34" charset="0"/>
                <a:cs typeface="Times New Roman" panose="02020603050405020304" pitchFamily="18" charset="0"/>
              </a:rPr>
              <a:t>Northpointe Development – 75 units of housing (61-unit multifamily senior living and 14 town home units with passive recreational and commercial space.</a:t>
            </a:r>
          </a:p>
          <a:p>
            <a:pPr marL="355690" indent="-355690">
              <a:lnSpc>
                <a:spcPct val="107000"/>
              </a:lnSpc>
              <a:buFont typeface="Symbol" panose="05050102010706020507" pitchFamily="18" charset="2"/>
              <a:buChar char=""/>
            </a:pPr>
            <a:endParaRPr lang="en-US" sz="1200" dirty="0">
              <a:latin typeface="+mn-lt"/>
              <a:ea typeface="Calibri" panose="020F0502020204030204" pitchFamily="34" charset="0"/>
              <a:cs typeface="Times New Roman" panose="02020603050405020304" pitchFamily="18" charset="0"/>
            </a:endParaRPr>
          </a:p>
          <a:p>
            <a:pPr marL="0" indent="0">
              <a:lnSpc>
                <a:spcPct val="107000"/>
              </a:lnSpc>
              <a:buFont typeface="Symbol" panose="05050102010706020507" pitchFamily="18" charset="2"/>
              <a:buNone/>
            </a:pPr>
            <a:r>
              <a:rPr lang="en-US" b="0" i="0" dirty="0">
                <a:solidFill>
                  <a:srgbClr val="050505"/>
                </a:solidFill>
                <a:effectLst/>
                <a:latin typeface="Segoe UI Historic" panose="020B0502040204020203" pitchFamily="34" charset="0"/>
              </a:rPr>
              <a:t>Sun Prairie Housing Coalition is having fruitful discussions about their goals of focusing on local education and advocacy efforts to improve housing conditions in Sun Prairie. </a:t>
            </a:r>
            <a:endParaRPr lang="en-US" sz="1200" dirty="0">
              <a:latin typeface="+mn-lt"/>
              <a:ea typeface="Calibri" panose="020F0502020204030204" pitchFamily="34" charset="0"/>
              <a:cs typeface="Times New Roman" panose="02020603050405020304" pitchFamily="18" charset="0"/>
            </a:endParaRPr>
          </a:p>
          <a:p>
            <a:pPr marL="355690" indent="-355690">
              <a:lnSpc>
                <a:spcPct val="107000"/>
              </a:lnSpc>
              <a:buFont typeface="Symbol" panose="05050102010706020507" pitchFamily="18" charset="2"/>
              <a:buChar char=""/>
            </a:pPr>
            <a:endParaRPr lang="en-US" sz="1200" dirty="0">
              <a:latin typeface="+mn-lt"/>
              <a:ea typeface="Calibri" panose="020F0502020204030204" pitchFamily="34" charset="0"/>
              <a:cs typeface="Times New Roman" panose="02020603050405020304" pitchFamily="18" charset="0"/>
            </a:endParaRPr>
          </a:p>
          <a:p>
            <a:pPr marL="355690" indent="-355690">
              <a:lnSpc>
                <a:spcPct val="107000"/>
              </a:lnSpc>
              <a:buFont typeface="Symbol" panose="05050102010706020507" pitchFamily="18" charset="2"/>
              <a:buChar char=""/>
            </a:pPr>
            <a:endParaRPr lang="en-US" sz="1200" dirty="0">
              <a:latin typeface="+mn-lt"/>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B1755B-CE7B-B54D-8022-A77264CCEB0E}" type="slidenum">
              <a:rPr lang="en-US" smtClean="0"/>
              <a:t>6</a:t>
            </a:fld>
            <a:endParaRPr lang="en-US"/>
          </a:p>
        </p:txBody>
      </p:sp>
    </p:spTree>
    <p:extLst>
      <p:ext uri="{BB962C8B-B14F-4D97-AF65-F5344CB8AC3E}">
        <p14:creationId xmlns:p14="http://schemas.microsoft.com/office/powerpoint/2010/main" val="1250923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grant significantly accelerate the city and utility efforts to convert municipal streetlight assets to LED. Currently $30,000 annually is budgeted for these conversions, resulting in an estimated turnover rate of 4% to LED annually. This project would essentially complete four years of those budgeted upgrades, saving the Sun Prairie community a significant amount of energy, resources, and provide a better lighting solution on roadways.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dirty="0"/>
              <a:t>Both facilities have strong sustainability goals; LEED Gold, net-zero all electric for SPU, ready for library</a:t>
            </a:r>
          </a:p>
          <a:p>
            <a:r>
              <a:rPr lang="en-US" dirty="0"/>
              <a:t>-Patrick marsh increases our parkland by 50%.</a:t>
            </a:r>
          </a:p>
        </p:txBody>
      </p:sp>
      <p:sp>
        <p:nvSpPr>
          <p:cNvPr id="4" name="Slide Number Placeholder 3"/>
          <p:cNvSpPr>
            <a:spLocks noGrp="1"/>
          </p:cNvSpPr>
          <p:nvPr>
            <p:ph type="sldNum" sz="quarter" idx="5"/>
          </p:nvPr>
        </p:nvSpPr>
        <p:spPr/>
        <p:txBody>
          <a:bodyPr/>
          <a:lstStyle/>
          <a:p>
            <a:fld id="{0AB1755B-CE7B-B54D-8022-A77264CCEB0E}" type="slidenum">
              <a:rPr lang="en-US" smtClean="0"/>
              <a:t>11</a:t>
            </a:fld>
            <a:endParaRPr lang="en-US"/>
          </a:p>
        </p:txBody>
      </p:sp>
    </p:spTree>
    <p:extLst>
      <p:ext uri="{BB962C8B-B14F-4D97-AF65-F5344CB8AC3E}">
        <p14:creationId xmlns:p14="http://schemas.microsoft.com/office/powerpoint/2010/main" val="44256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apple-system"/>
              </a:rPr>
              <a:t>-Community Development Department and GIS team for their hard work in creating a web application that allows folks to see current and planned development projects.</a:t>
            </a:r>
          </a:p>
          <a:p>
            <a:r>
              <a:rPr lang="en-US" b="0" i="0" dirty="0">
                <a:effectLst/>
                <a:latin typeface="-apple-system"/>
              </a:rPr>
              <a:t>-</a:t>
            </a:r>
            <a:r>
              <a:rPr lang="en-US" b="0" i="0" dirty="0">
                <a:solidFill>
                  <a:srgbClr val="222222"/>
                </a:solidFill>
                <a:effectLst/>
                <a:latin typeface="Lora" pitchFamily="2" charset="0"/>
              </a:rPr>
              <a:t>This project will address the increase in wastewater received at the Wastewater Treatment Plant by utilizing solar radiation to reduce the volume of biosolids produced at the wastewater facility</a:t>
            </a:r>
            <a:endParaRPr lang="en-US" b="0" i="0" dirty="0">
              <a:solidFill>
                <a:srgbClr val="222222"/>
              </a:solidFill>
              <a:effectLst/>
              <a:latin typeface="-apple-system"/>
            </a:endParaRPr>
          </a:p>
          <a:p>
            <a:r>
              <a:rPr lang="en-US" dirty="0"/>
              <a:t>-</a:t>
            </a:r>
            <a:r>
              <a:rPr lang="en-US" b="0" i="0" dirty="0">
                <a:effectLst/>
                <a:latin typeface="-apple-system"/>
              </a:rPr>
              <a:t>The trainings presented staff with a practice emergency situation and required a team to function as the Emergency Operations Center (EOC) and another as the Incident Command (IC). In addition to coordinating shelters, transportation, and other essential logistics, they also had to plan how they would communicate out to the public.</a:t>
            </a:r>
            <a:br>
              <a:rPr lang="en-US" dirty="0"/>
            </a:br>
            <a:endParaRPr lang="en-US" dirty="0"/>
          </a:p>
        </p:txBody>
      </p:sp>
      <p:sp>
        <p:nvSpPr>
          <p:cNvPr id="4" name="Slide Number Placeholder 3"/>
          <p:cNvSpPr>
            <a:spLocks noGrp="1"/>
          </p:cNvSpPr>
          <p:nvPr>
            <p:ph type="sldNum" sz="quarter" idx="5"/>
          </p:nvPr>
        </p:nvSpPr>
        <p:spPr/>
        <p:txBody>
          <a:bodyPr/>
          <a:lstStyle/>
          <a:p>
            <a:fld id="{0AB1755B-CE7B-B54D-8022-A77264CCEB0E}" type="slidenum">
              <a:rPr lang="en-US" smtClean="0"/>
              <a:t>12</a:t>
            </a:fld>
            <a:endParaRPr lang="en-US"/>
          </a:p>
        </p:txBody>
      </p:sp>
    </p:spTree>
    <p:extLst>
      <p:ext uri="{BB962C8B-B14F-4D97-AF65-F5344CB8AC3E}">
        <p14:creationId xmlns:p14="http://schemas.microsoft.com/office/powerpoint/2010/main" val="3266534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apple-system"/>
              </a:rPr>
              <a:t>The City has a group of employees who meet regularly to plan and implement different activities for folks to get together, do something fun, and get to know one another!</a:t>
            </a:r>
            <a:endParaRPr lang="en-US" dirty="0"/>
          </a:p>
        </p:txBody>
      </p:sp>
      <p:sp>
        <p:nvSpPr>
          <p:cNvPr id="4" name="Slide Number Placeholder 3"/>
          <p:cNvSpPr>
            <a:spLocks noGrp="1"/>
          </p:cNvSpPr>
          <p:nvPr>
            <p:ph type="sldNum" sz="quarter" idx="5"/>
          </p:nvPr>
        </p:nvSpPr>
        <p:spPr/>
        <p:txBody>
          <a:bodyPr/>
          <a:lstStyle/>
          <a:p>
            <a:fld id="{0AB1755B-CE7B-B54D-8022-A77264CCEB0E}" type="slidenum">
              <a:rPr lang="en-US" smtClean="0"/>
              <a:t>13</a:t>
            </a:fld>
            <a:endParaRPr lang="en-US"/>
          </a:p>
        </p:txBody>
      </p:sp>
    </p:spTree>
    <p:extLst>
      <p:ext uri="{BB962C8B-B14F-4D97-AF65-F5344CB8AC3E}">
        <p14:creationId xmlns:p14="http://schemas.microsoft.com/office/powerpoint/2010/main" val="2203033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anticipation of hitting levy limits will impact future initiatives included in the FMP </a:t>
            </a:r>
          </a:p>
        </p:txBody>
      </p:sp>
      <p:sp>
        <p:nvSpPr>
          <p:cNvPr id="4" name="Slide Number Placeholder 3"/>
          <p:cNvSpPr>
            <a:spLocks noGrp="1"/>
          </p:cNvSpPr>
          <p:nvPr>
            <p:ph type="sldNum" sz="quarter" idx="5"/>
          </p:nvPr>
        </p:nvSpPr>
        <p:spPr/>
        <p:txBody>
          <a:bodyPr/>
          <a:lstStyle/>
          <a:p>
            <a:fld id="{0AB1755B-CE7B-B54D-8022-A77264CCEB0E}" type="slidenum">
              <a:rPr lang="en-US" smtClean="0"/>
              <a:t>15</a:t>
            </a:fld>
            <a:endParaRPr lang="en-US"/>
          </a:p>
        </p:txBody>
      </p:sp>
    </p:spTree>
    <p:extLst>
      <p:ext uri="{BB962C8B-B14F-4D97-AF65-F5344CB8AC3E}">
        <p14:creationId xmlns:p14="http://schemas.microsoft.com/office/powerpoint/2010/main" val="283379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anticipation of hitting levy limits will impact future initiatives included in the FMP </a:t>
            </a:r>
          </a:p>
        </p:txBody>
      </p:sp>
      <p:sp>
        <p:nvSpPr>
          <p:cNvPr id="4" name="Slide Number Placeholder 3"/>
          <p:cNvSpPr>
            <a:spLocks noGrp="1"/>
          </p:cNvSpPr>
          <p:nvPr>
            <p:ph type="sldNum" sz="quarter" idx="5"/>
          </p:nvPr>
        </p:nvSpPr>
        <p:spPr/>
        <p:txBody>
          <a:bodyPr/>
          <a:lstStyle/>
          <a:p>
            <a:fld id="{0AB1755B-CE7B-B54D-8022-A77264CCEB0E}" type="slidenum">
              <a:rPr lang="en-US" smtClean="0"/>
              <a:t>16</a:t>
            </a:fld>
            <a:endParaRPr lang="en-US"/>
          </a:p>
        </p:txBody>
      </p:sp>
    </p:spTree>
    <p:extLst>
      <p:ext uri="{BB962C8B-B14F-4D97-AF65-F5344CB8AC3E}">
        <p14:creationId xmlns:p14="http://schemas.microsoft.com/office/powerpoint/2010/main" val="209890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B1755B-CE7B-B54D-8022-A77264CCEB0E}" type="slidenum">
              <a:rPr lang="en-US" smtClean="0"/>
              <a:t>17</a:t>
            </a:fld>
            <a:endParaRPr lang="en-US"/>
          </a:p>
        </p:txBody>
      </p:sp>
    </p:spTree>
    <p:extLst>
      <p:ext uri="{BB962C8B-B14F-4D97-AF65-F5344CB8AC3E}">
        <p14:creationId xmlns:p14="http://schemas.microsoft.com/office/powerpoint/2010/main" val="1419793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ABD70-CC19-324F-BB5F-9B7CC9A3CC9E}"/>
              </a:ext>
            </a:extLst>
          </p:cNvPr>
          <p:cNvSpPr>
            <a:spLocks noGrp="1"/>
          </p:cNvSpPr>
          <p:nvPr>
            <p:ph type="ctrTitle"/>
          </p:nvPr>
        </p:nvSpPr>
        <p:spPr>
          <a:xfrm>
            <a:off x="2826519" y="2307072"/>
            <a:ext cx="6622281" cy="1758247"/>
          </a:xfrm>
        </p:spPr>
        <p:txBody>
          <a:bodyPr anchor="ctr">
            <a:noAutofit/>
          </a:bodyPr>
          <a:lstStyle>
            <a:lvl1pPr algn="ctr">
              <a:defRPr sz="4800" b="1" i="0">
                <a:solidFill>
                  <a:schemeClr val="tx1"/>
                </a:solidFill>
                <a:latin typeface="Montserrat" pitchFamily="2" charset="77"/>
              </a:defRPr>
            </a:lvl1pPr>
          </a:lstStyle>
          <a:p>
            <a:r>
              <a:rPr lang="en-US" dirty="0"/>
              <a:t>Click to edit Master title style</a:t>
            </a:r>
          </a:p>
        </p:txBody>
      </p:sp>
      <p:sp>
        <p:nvSpPr>
          <p:cNvPr id="3" name="Subtitle 2">
            <a:extLst>
              <a:ext uri="{FF2B5EF4-FFF2-40B4-BE49-F238E27FC236}">
                <a16:creationId xmlns:a16="http://schemas.microsoft.com/office/drawing/2014/main" id="{55D06B02-65A9-0457-EA7D-58F453C8982E}"/>
              </a:ext>
            </a:extLst>
          </p:cNvPr>
          <p:cNvSpPr>
            <a:spLocks noGrp="1"/>
          </p:cNvSpPr>
          <p:nvPr>
            <p:ph type="subTitle" idx="1" hasCustomPrompt="1"/>
          </p:nvPr>
        </p:nvSpPr>
        <p:spPr>
          <a:xfrm>
            <a:off x="3673239" y="4205019"/>
            <a:ext cx="4845521" cy="523710"/>
          </a:xfrm>
        </p:spPr>
        <p:txBody>
          <a:bodyPr anchor="t">
            <a:noAutofit/>
          </a:bodyPr>
          <a:lstStyle>
            <a:lvl1pPr marL="0" indent="0" algn="ctr">
              <a:buNone/>
              <a:defRPr sz="1400" b="1">
                <a:solidFill>
                  <a:schemeClr val="bg2">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92726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9897-89B9-3FF0-2D3A-10685A0A1D45}"/>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1"/>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56537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BCB4-0757-58FA-EC48-C3D0B0B2EFF1}"/>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2">
                    <a:lumMod val="50000"/>
                  </a:schemeClr>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1017237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AA9C3-665A-C651-A921-2D7F9197DFBD}"/>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1"/>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1037737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 Light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35B576-A43F-334F-E03B-AD5BCE7869EC}"/>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2">
                    <a:lumMod val="50000"/>
                  </a:schemeClr>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420528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5532-274C-44EA-A324-1696B15C0523}"/>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1"/>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3001531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Dark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D8317-E07B-16FF-8215-652DB7613A37}"/>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1"/>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3038703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 G/Y/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92511B-A3E2-DAD0-B8EC-4CE648DD28F3}"/>
              </a:ext>
            </a:extLst>
          </p:cNvPr>
          <p:cNvSpPr>
            <a:spLocks noGrp="1"/>
          </p:cNvSpPr>
          <p:nvPr>
            <p:ph type="sldNum" sz="quarter" idx="12"/>
          </p:nvPr>
        </p:nvSpPr>
        <p:spPr>
          <a:xfrm>
            <a:off x="11721441" y="6307658"/>
            <a:ext cx="308759" cy="365125"/>
          </a:xfrm>
          <a:prstGeom prst="rect">
            <a:avLst/>
          </a:prstGeom>
          <a:ln>
            <a:noFill/>
          </a:ln>
        </p:spPr>
        <p:txBody>
          <a:bodyPr/>
          <a:lstStyle>
            <a:lvl1pPr algn="ctr">
              <a:defRPr sz="1050" b="1">
                <a:solidFill>
                  <a:schemeClr val="bg2">
                    <a:lumMod val="50000"/>
                  </a:schemeClr>
                </a:solidFill>
                <a:latin typeface="Montserrat" pitchFamily="2" charset="77"/>
              </a:defRPr>
            </a:lvl1pPr>
          </a:lstStyle>
          <a:p>
            <a:fld id="{09721E5D-0216-C945-90CD-94A334918E78}" type="slidenum">
              <a:rPr lang="en-US" smtClean="0"/>
              <a:pPr/>
              <a:t>‹#›</a:t>
            </a:fld>
            <a:endParaRPr lang="en-US" dirty="0"/>
          </a:p>
        </p:txBody>
      </p:sp>
      <p:sp>
        <p:nvSpPr>
          <p:cNvPr id="3" name="Content Placeholder 2">
            <a:extLst>
              <a:ext uri="{FF2B5EF4-FFF2-40B4-BE49-F238E27FC236}">
                <a16:creationId xmlns:a16="http://schemas.microsoft.com/office/drawing/2014/main" id="{94926250-11EE-BA09-499C-9C209BF2CED5}"/>
              </a:ext>
            </a:extLst>
          </p:cNvPr>
          <p:cNvSpPr>
            <a:spLocks noGrp="1"/>
          </p:cNvSpPr>
          <p:nvPr>
            <p:ph idx="1"/>
          </p:nvPr>
        </p:nvSpPr>
        <p:spPr>
          <a:xfrm>
            <a:off x="838200" y="1769936"/>
            <a:ext cx="10515600" cy="4351338"/>
          </a:xfrm>
        </p:spPr>
        <p:txBody>
          <a:bodyPr/>
          <a:lstStyle>
            <a:lvl1pPr marL="342900" indent="-342900">
              <a:lnSpc>
                <a:spcPct val="100000"/>
              </a:lnSpc>
              <a:spcAft>
                <a:spcPts val="600"/>
              </a:spcAft>
              <a:buClr>
                <a:schemeClr val="tx2"/>
              </a:buClr>
              <a:buFont typeface="Arial" panose="020B0604020202020204" pitchFamily="34" charset="0"/>
              <a:buChar char="•"/>
              <a:defRPr sz="2400">
                <a:solidFill>
                  <a:schemeClr val="bg1">
                    <a:lumMod val="50000"/>
                  </a:schemeClr>
                </a:solidFill>
              </a:defRPr>
            </a:lvl1pPr>
            <a:lvl2pPr>
              <a:lnSpc>
                <a:spcPct val="125000"/>
              </a:lnSpc>
              <a:spcAft>
                <a:spcPts val="600"/>
              </a:spcAft>
              <a:buClr>
                <a:schemeClr val="tx2"/>
              </a:buClr>
              <a:defRPr sz="2000">
                <a:solidFill>
                  <a:schemeClr val="bg1">
                    <a:lumMod val="50000"/>
                  </a:schemeClr>
                </a:solidFill>
              </a:defRPr>
            </a:lvl2pPr>
            <a:lvl3pPr>
              <a:lnSpc>
                <a:spcPct val="125000"/>
              </a:lnSpc>
              <a:spcAft>
                <a:spcPts val="600"/>
              </a:spcAft>
              <a:buClr>
                <a:schemeClr val="tx2"/>
              </a:buClr>
              <a:defRPr>
                <a:solidFill>
                  <a:schemeClr val="bg1">
                    <a:lumMod val="50000"/>
                  </a:schemeClr>
                </a:solidFill>
              </a:defRPr>
            </a:lvl3pPr>
            <a:lvl4pPr>
              <a:lnSpc>
                <a:spcPct val="125000"/>
              </a:lnSpc>
              <a:spcAft>
                <a:spcPts val="600"/>
              </a:spcAft>
              <a:buClr>
                <a:schemeClr val="tx2"/>
              </a:buClr>
              <a:defRPr>
                <a:solidFill>
                  <a:schemeClr val="bg1">
                    <a:lumMod val="50000"/>
                  </a:schemeClr>
                </a:solidFill>
              </a:defRPr>
            </a:lvl4pPr>
            <a:lvl5pPr>
              <a:lnSpc>
                <a:spcPct val="125000"/>
              </a:lnSpc>
              <a:spcAft>
                <a:spcPts val="600"/>
              </a:spcAft>
              <a:buClr>
                <a:schemeClr val="tx2"/>
              </a:buCl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1">
            <a:extLst>
              <a:ext uri="{FF2B5EF4-FFF2-40B4-BE49-F238E27FC236}">
                <a16:creationId xmlns:a16="http://schemas.microsoft.com/office/drawing/2014/main" id="{23FBDF8C-7125-96E3-080C-6EABE58D667A}"/>
              </a:ext>
            </a:extLst>
          </p:cNvPr>
          <p:cNvSpPr>
            <a:spLocks noGrp="1"/>
          </p:cNvSpPr>
          <p:nvPr>
            <p:ph type="title"/>
          </p:nvPr>
        </p:nvSpPr>
        <p:spPr>
          <a:xfrm>
            <a:off x="838200" y="760285"/>
            <a:ext cx="10012680" cy="1009651"/>
          </a:xfrm>
        </p:spPr>
        <p:txBody>
          <a:bodyPr anchor="t">
            <a:normAutofit/>
          </a:bodyPr>
          <a:lstStyle>
            <a:lvl1pPr>
              <a:defRPr sz="3600" b="1" i="0">
                <a:solidFill>
                  <a:schemeClr val="bg1">
                    <a:lumMod val="50000"/>
                  </a:schemeClr>
                </a:solidFill>
                <a:latin typeface="Montserrat SemiBold" pitchFamily="2" charset="77"/>
              </a:defRPr>
            </a:lvl1pPr>
          </a:lstStyle>
          <a:p>
            <a:r>
              <a:rPr lang="en-US" dirty="0"/>
              <a:t>Click to edit Master title style</a:t>
            </a:r>
          </a:p>
        </p:txBody>
      </p:sp>
    </p:spTree>
    <p:extLst>
      <p:ext uri="{BB962C8B-B14F-4D97-AF65-F5344CB8AC3E}">
        <p14:creationId xmlns:p14="http://schemas.microsoft.com/office/powerpoint/2010/main" val="50535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 T/Y/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130010A-4DA7-F9B0-1D74-3E535354C41E}"/>
              </a:ext>
            </a:extLst>
          </p:cNvPr>
          <p:cNvSpPr>
            <a:spLocks noGrp="1"/>
          </p:cNvSpPr>
          <p:nvPr>
            <p:ph type="sldNum" sz="quarter" idx="12"/>
          </p:nvPr>
        </p:nvSpPr>
        <p:spPr>
          <a:xfrm>
            <a:off x="11721441" y="6307658"/>
            <a:ext cx="308759" cy="365125"/>
          </a:xfrm>
          <a:prstGeom prst="rect">
            <a:avLst/>
          </a:prstGeom>
          <a:ln>
            <a:noFill/>
          </a:ln>
        </p:spPr>
        <p:txBody>
          <a:bodyPr/>
          <a:lstStyle>
            <a:lvl1pPr algn="ctr">
              <a:defRPr sz="1050" b="1">
                <a:solidFill>
                  <a:schemeClr val="bg2">
                    <a:lumMod val="50000"/>
                  </a:schemeClr>
                </a:solidFill>
                <a:latin typeface="Montserrat" pitchFamily="2" charset="77"/>
              </a:defRPr>
            </a:lvl1pPr>
          </a:lstStyle>
          <a:p>
            <a:fld id="{09721E5D-0216-C945-90CD-94A334918E78}" type="slidenum">
              <a:rPr lang="en-US" smtClean="0"/>
              <a:pPr/>
              <a:t>‹#›</a:t>
            </a:fld>
            <a:endParaRPr lang="en-US" dirty="0"/>
          </a:p>
        </p:txBody>
      </p:sp>
      <p:sp>
        <p:nvSpPr>
          <p:cNvPr id="3" name="Content Placeholder 2">
            <a:extLst>
              <a:ext uri="{FF2B5EF4-FFF2-40B4-BE49-F238E27FC236}">
                <a16:creationId xmlns:a16="http://schemas.microsoft.com/office/drawing/2014/main" id="{CD623BA9-7A97-2CB7-CE71-868C7F3FA62F}"/>
              </a:ext>
            </a:extLst>
          </p:cNvPr>
          <p:cNvSpPr>
            <a:spLocks noGrp="1"/>
          </p:cNvSpPr>
          <p:nvPr>
            <p:ph idx="1"/>
          </p:nvPr>
        </p:nvSpPr>
        <p:spPr>
          <a:xfrm>
            <a:off x="838200" y="1769936"/>
            <a:ext cx="10515600" cy="4351338"/>
          </a:xfrm>
        </p:spPr>
        <p:txBody>
          <a:bodyPr/>
          <a:lstStyle>
            <a:lvl1pPr marL="342900" indent="-342900">
              <a:lnSpc>
                <a:spcPct val="100000"/>
              </a:lnSpc>
              <a:spcAft>
                <a:spcPts val="600"/>
              </a:spcAft>
              <a:buClr>
                <a:schemeClr val="tx2"/>
              </a:buClr>
              <a:buFont typeface="Arial" panose="020B0604020202020204" pitchFamily="34" charset="0"/>
              <a:buChar char="•"/>
              <a:defRPr sz="2400">
                <a:solidFill>
                  <a:schemeClr val="bg1">
                    <a:lumMod val="50000"/>
                  </a:schemeClr>
                </a:solidFill>
              </a:defRPr>
            </a:lvl1pPr>
            <a:lvl2pPr>
              <a:lnSpc>
                <a:spcPct val="125000"/>
              </a:lnSpc>
              <a:spcAft>
                <a:spcPts val="600"/>
              </a:spcAft>
              <a:buClr>
                <a:schemeClr val="tx2"/>
              </a:buClr>
              <a:defRPr sz="2000">
                <a:solidFill>
                  <a:schemeClr val="bg1">
                    <a:lumMod val="50000"/>
                  </a:schemeClr>
                </a:solidFill>
              </a:defRPr>
            </a:lvl2pPr>
            <a:lvl3pPr>
              <a:lnSpc>
                <a:spcPct val="125000"/>
              </a:lnSpc>
              <a:spcAft>
                <a:spcPts val="600"/>
              </a:spcAft>
              <a:buClr>
                <a:schemeClr val="tx2"/>
              </a:buClr>
              <a:defRPr>
                <a:solidFill>
                  <a:schemeClr val="bg1">
                    <a:lumMod val="50000"/>
                  </a:schemeClr>
                </a:solidFill>
              </a:defRPr>
            </a:lvl3pPr>
            <a:lvl4pPr>
              <a:lnSpc>
                <a:spcPct val="125000"/>
              </a:lnSpc>
              <a:spcAft>
                <a:spcPts val="600"/>
              </a:spcAft>
              <a:buClr>
                <a:schemeClr val="tx2"/>
              </a:buClr>
              <a:defRPr>
                <a:solidFill>
                  <a:schemeClr val="bg1">
                    <a:lumMod val="50000"/>
                  </a:schemeClr>
                </a:solidFill>
              </a:defRPr>
            </a:lvl4pPr>
            <a:lvl5pPr>
              <a:lnSpc>
                <a:spcPct val="125000"/>
              </a:lnSpc>
              <a:spcAft>
                <a:spcPts val="600"/>
              </a:spcAft>
              <a:buClr>
                <a:schemeClr val="tx2"/>
              </a:buCl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1">
            <a:extLst>
              <a:ext uri="{FF2B5EF4-FFF2-40B4-BE49-F238E27FC236}">
                <a16:creationId xmlns:a16="http://schemas.microsoft.com/office/drawing/2014/main" id="{0C432C10-2EEF-08FC-5928-E51EFBE2D4ED}"/>
              </a:ext>
            </a:extLst>
          </p:cNvPr>
          <p:cNvSpPr>
            <a:spLocks noGrp="1"/>
          </p:cNvSpPr>
          <p:nvPr>
            <p:ph type="title"/>
          </p:nvPr>
        </p:nvSpPr>
        <p:spPr>
          <a:xfrm>
            <a:off x="838200" y="760285"/>
            <a:ext cx="10012680" cy="1009651"/>
          </a:xfrm>
        </p:spPr>
        <p:txBody>
          <a:bodyPr anchor="t">
            <a:normAutofit/>
          </a:bodyPr>
          <a:lstStyle>
            <a:lvl1pPr>
              <a:defRPr sz="3600" b="1" i="0">
                <a:solidFill>
                  <a:schemeClr val="bg1">
                    <a:lumMod val="50000"/>
                  </a:schemeClr>
                </a:solidFill>
                <a:latin typeface="Montserrat SemiBold" pitchFamily="2" charset="77"/>
              </a:defRPr>
            </a:lvl1pPr>
          </a:lstStyle>
          <a:p>
            <a:r>
              <a:rPr lang="en-US" dirty="0"/>
              <a:t>Click to edit Master title style</a:t>
            </a:r>
          </a:p>
        </p:txBody>
      </p:sp>
    </p:spTree>
    <p:extLst>
      <p:ext uri="{BB962C8B-B14F-4D97-AF65-F5344CB8AC3E}">
        <p14:creationId xmlns:p14="http://schemas.microsoft.com/office/powerpoint/2010/main" val="100624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Multicolo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56558B7-E3D3-E599-701D-F2B2D0DF6C3B}"/>
              </a:ext>
            </a:extLst>
          </p:cNvPr>
          <p:cNvSpPr>
            <a:spLocks noGrp="1"/>
          </p:cNvSpPr>
          <p:nvPr>
            <p:ph type="sldNum" sz="quarter" idx="12"/>
          </p:nvPr>
        </p:nvSpPr>
        <p:spPr>
          <a:xfrm>
            <a:off x="11721441" y="6307658"/>
            <a:ext cx="308759" cy="365125"/>
          </a:xfrm>
          <a:prstGeom prst="rect">
            <a:avLst/>
          </a:prstGeom>
          <a:ln>
            <a:noFill/>
          </a:ln>
        </p:spPr>
        <p:txBody>
          <a:bodyPr/>
          <a:lstStyle>
            <a:lvl1pPr algn="ctr">
              <a:defRPr sz="1050" b="1">
                <a:solidFill>
                  <a:schemeClr val="bg2">
                    <a:lumMod val="50000"/>
                  </a:schemeClr>
                </a:solidFill>
                <a:latin typeface="Montserrat" pitchFamily="2" charset="77"/>
              </a:defRPr>
            </a:lvl1pPr>
          </a:lstStyle>
          <a:p>
            <a:fld id="{09721E5D-0216-C945-90CD-94A334918E78}" type="slidenum">
              <a:rPr lang="en-US" smtClean="0"/>
              <a:pPr/>
              <a:t>‹#›</a:t>
            </a:fld>
            <a:endParaRPr lang="en-US" dirty="0"/>
          </a:p>
        </p:txBody>
      </p:sp>
      <p:sp>
        <p:nvSpPr>
          <p:cNvPr id="3" name="Content Placeholder 2">
            <a:extLst>
              <a:ext uri="{FF2B5EF4-FFF2-40B4-BE49-F238E27FC236}">
                <a16:creationId xmlns:a16="http://schemas.microsoft.com/office/drawing/2014/main" id="{902ED017-73DC-B59A-378B-2BDA1AF1B198}"/>
              </a:ext>
            </a:extLst>
          </p:cNvPr>
          <p:cNvSpPr>
            <a:spLocks noGrp="1"/>
          </p:cNvSpPr>
          <p:nvPr>
            <p:ph idx="1"/>
          </p:nvPr>
        </p:nvSpPr>
        <p:spPr>
          <a:xfrm>
            <a:off x="838200" y="1769936"/>
            <a:ext cx="10515600" cy="4351338"/>
          </a:xfrm>
        </p:spPr>
        <p:txBody>
          <a:bodyPr/>
          <a:lstStyle>
            <a:lvl1pPr marL="342900" indent="-342900">
              <a:lnSpc>
                <a:spcPct val="100000"/>
              </a:lnSpc>
              <a:spcAft>
                <a:spcPts val="600"/>
              </a:spcAft>
              <a:buClr>
                <a:schemeClr val="tx2"/>
              </a:buClr>
              <a:buFont typeface="Arial" panose="020B0604020202020204" pitchFamily="34" charset="0"/>
              <a:buChar char="•"/>
              <a:defRPr sz="2400">
                <a:solidFill>
                  <a:schemeClr val="bg1">
                    <a:lumMod val="50000"/>
                  </a:schemeClr>
                </a:solidFill>
              </a:defRPr>
            </a:lvl1pPr>
            <a:lvl2pPr>
              <a:lnSpc>
                <a:spcPct val="125000"/>
              </a:lnSpc>
              <a:spcAft>
                <a:spcPts val="600"/>
              </a:spcAft>
              <a:buClr>
                <a:schemeClr val="tx2"/>
              </a:buClr>
              <a:defRPr sz="2000">
                <a:solidFill>
                  <a:schemeClr val="bg1">
                    <a:lumMod val="50000"/>
                  </a:schemeClr>
                </a:solidFill>
              </a:defRPr>
            </a:lvl2pPr>
            <a:lvl3pPr>
              <a:lnSpc>
                <a:spcPct val="125000"/>
              </a:lnSpc>
              <a:spcAft>
                <a:spcPts val="600"/>
              </a:spcAft>
              <a:buClr>
                <a:schemeClr val="tx2"/>
              </a:buClr>
              <a:defRPr>
                <a:solidFill>
                  <a:schemeClr val="bg1">
                    <a:lumMod val="50000"/>
                  </a:schemeClr>
                </a:solidFill>
              </a:defRPr>
            </a:lvl3pPr>
            <a:lvl4pPr>
              <a:lnSpc>
                <a:spcPct val="125000"/>
              </a:lnSpc>
              <a:spcAft>
                <a:spcPts val="600"/>
              </a:spcAft>
              <a:buClr>
                <a:schemeClr val="tx2"/>
              </a:buClr>
              <a:defRPr>
                <a:solidFill>
                  <a:schemeClr val="bg1">
                    <a:lumMod val="50000"/>
                  </a:schemeClr>
                </a:solidFill>
              </a:defRPr>
            </a:lvl4pPr>
            <a:lvl5pPr>
              <a:lnSpc>
                <a:spcPct val="125000"/>
              </a:lnSpc>
              <a:spcAft>
                <a:spcPts val="600"/>
              </a:spcAft>
              <a:buClr>
                <a:schemeClr val="tx2"/>
              </a:buCl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1">
            <a:extLst>
              <a:ext uri="{FF2B5EF4-FFF2-40B4-BE49-F238E27FC236}">
                <a16:creationId xmlns:a16="http://schemas.microsoft.com/office/drawing/2014/main" id="{161640C6-4630-B175-A329-321BBCD7494F}"/>
              </a:ext>
            </a:extLst>
          </p:cNvPr>
          <p:cNvSpPr>
            <a:spLocks noGrp="1"/>
          </p:cNvSpPr>
          <p:nvPr>
            <p:ph type="title"/>
          </p:nvPr>
        </p:nvSpPr>
        <p:spPr>
          <a:xfrm>
            <a:off x="838200" y="760285"/>
            <a:ext cx="10012680" cy="1009651"/>
          </a:xfrm>
        </p:spPr>
        <p:txBody>
          <a:bodyPr anchor="t">
            <a:normAutofit/>
          </a:bodyPr>
          <a:lstStyle>
            <a:lvl1pPr>
              <a:defRPr sz="3600" b="1" i="0">
                <a:solidFill>
                  <a:schemeClr val="bg1">
                    <a:lumMod val="50000"/>
                  </a:schemeClr>
                </a:solidFill>
                <a:latin typeface="Montserrat SemiBold" pitchFamily="2" charset="77"/>
              </a:defRPr>
            </a:lvl1pPr>
          </a:lstStyle>
          <a:p>
            <a:r>
              <a:rPr lang="en-US" dirty="0"/>
              <a:t>Click to edit Master title style</a:t>
            </a:r>
          </a:p>
        </p:txBody>
      </p:sp>
    </p:spTree>
    <p:extLst>
      <p:ext uri="{BB962C8B-B14F-4D97-AF65-F5344CB8AC3E}">
        <p14:creationId xmlns:p14="http://schemas.microsoft.com/office/powerpoint/2010/main" val="1963837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No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154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AB7B23-3563-F231-CE3C-E2BC2EDAE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DF29404-985D-FEE3-6F51-4F7D452568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2DE4B33-E5B0-7FBC-3682-1E4EE184A8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721E5D-0216-C945-90CD-94A334918E78}" type="slidenum">
              <a:rPr lang="en-US" smtClean="0"/>
              <a:t>‹#›</a:t>
            </a:fld>
            <a:endParaRPr lang="en-US" dirty="0"/>
          </a:p>
        </p:txBody>
      </p:sp>
    </p:spTree>
    <p:extLst>
      <p:ext uri="{BB962C8B-B14F-4D97-AF65-F5344CB8AC3E}">
        <p14:creationId xmlns:p14="http://schemas.microsoft.com/office/powerpoint/2010/main" val="1987217626"/>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69" r:id="rId3"/>
    <p:sldLayoutId id="2147483666" r:id="rId4"/>
    <p:sldLayoutId id="2147483668" r:id="rId5"/>
    <p:sldLayoutId id="2147483657" r:id="rId6"/>
    <p:sldLayoutId id="2147483654" r:id="rId7"/>
    <p:sldLayoutId id="2147483665" r:id="rId8"/>
    <p:sldLayoutId id="2147483663" r:id="rId9"/>
    <p:sldLayoutId id="2147483664" r:id="rId10"/>
    <p:sldLayoutId id="2147483667" r:id="rId11"/>
  </p:sldLayoutIdLst>
  <p:txStyles>
    <p:titleStyle>
      <a:lvl1pPr algn="l" defTabSz="914400" rtl="0" eaLnBrk="1" latinLnBrk="0" hangingPunct="1">
        <a:lnSpc>
          <a:spcPct val="90000"/>
        </a:lnSpc>
        <a:spcBef>
          <a:spcPct val="0"/>
        </a:spcBef>
        <a:buNone/>
        <a:defRPr sz="3200" b="0"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kern="1200">
          <a:solidFill>
            <a:srgbClr val="4B4B4B"/>
          </a:solidFill>
          <a:latin typeface="Montserrat" pitchFamily="2" charset="77"/>
          <a:ea typeface="+mn-ea"/>
          <a:cs typeface="+mn-cs"/>
        </a:defRPr>
      </a:lvl1pPr>
      <a:lvl2pPr marL="685800" indent="-228600" algn="l" defTabSz="914400" rtl="0" eaLnBrk="1" latinLnBrk="0" hangingPunct="1">
        <a:lnSpc>
          <a:spcPct val="150000"/>
        </a:lnSpc>
        <a:spcBef>
          <a:spcPts val="500"/>
        </a:spcBef>
        <a:buClr>
          <a:schemeClr val="tx1"/>
        </a:buClr>
        <a:buFont typeface="Arial" panose="020B0604020202020204" pitchFamily="34" charset="0"/>
        <a:buChar char="•"/>
        <a:defRPr sz="2400" kern="1200">
          <a:solidFill>
            <a:srgbClr val="4B4B4B"/>
          </a:solidFill>
          <a:latin typeface="Montserrat" pitchFamily="2" charset="77"/>
          <a:ea typeface="+mn-ea"/>
          <a:cs typeface="+mn-cs"/>
        </a:defRPr>
      </a:lvl2pPr>
      <a:lvl3pPr marL="1143000" indent="-228600" algn="l" defTabSz="914400" rtl="0" eaLnBrk="1" latinLnBrk="0" hangingPunct="1">
        <a:lnSpc>
          <a:spcPct val="150000"/>
        </a:lnSpc>
        <a:spcBef>
          <a:spcPts val="500"/>
        </a:spcBef>
        <a:buClr>
          <a:schemeClr val="tx1"/>
        </a:buClr>
        <a:buFont typeface="Arial" panose="020B0604020202020204" pitchFamily="34" charset="0"/>
        <a:buChar char="•"/>
        <a:defRPr sz="2000" kern="1200">
          <a:solidFill>
            <a:srgbClr val="4B4B4B"/>
          </a:solidFill>
          <a:latin typeface="Montserrat" pitchFamily="2" charset="77"/>
          <a:ea typeface="+mn-ea"/>
          <a:cs typeface="+mn-cs"/>
        </a:defRPr>
      </a:lvl3pPr>
      <a:lvl4pPr marL="1600200" indent="-228600" algn="l" defTabSz="914400" rtl="0" eaLnBrk="1" latinLnBrk="0" hangingPunct="1">
        <a:lnSpc>
          <a:spcPct val="150000"/>
        </a:lnSpc>
        <a:spcBef>
          <a:spcPts val="500"/>
        </a:spcBef>
        <a:buClr>
          <a:schemeClr val="tx1"/>
        </a:buClr>
        <a:buFont typeface="Arial" panose="020B0604020202020204" pitchFamily="34" charset="0"/>
        <a:buChar char="•"/>
        <a:defRPr sz="1800" kern="1200">
          <a:solidFill>
            <a:srgbClr val="4B4B4B"/>
          </a:solidFill>
          <a:latin typeface="Montserrat" pitchFamily="2" charset="77"/>
          <a:ea typeface="+mn-ea"/>
          <a:cs typeface="+mn-cs"/>
        </a:defRPr>
      </a:lvl4pPr>
      <a:lvl5pPr marL="2057400" indent="-228600" algn="l" defTabSz="914400" rtl="0" eaLnBrk="1" latinLnBrk="0" hangingPunct="1">
        <a:lnSpc>
          <a:spcPct val="150000"/>
        </a:lnSpc>
        <a:spcBef>
          <a:spcPts val="500"/>
        </a:spcBef>
        <a:buClr>
          <a:schemeClr val="tx1"/>
        </a:buClr>
        <a:buFont typeface="Arial" panose="020B0604020202020204" pitchFamily="34" charset="0"/>
        <a:buChar char="•"/>
        <a:defRPr sz="1800" kern="1200">
          <a:solidFill>
            <a:srgbClr val="4B4B4B"/>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microsoft.com/office/2014/relationships/chartEx" Target="../charts/chartEx2.xml"/><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7173-F8C8-0EBE-6F2F-823FA6F1BB39}"/>
              </a:ext>
            </a:extLst>
          </p:cNvPr>
          <p:cNvSpPr>
            <a:spLocks noGrp="1"/>
          </p:cNvSpPr>
          <p:nvPr>
            <p:ph type="ctrTitle"/>
          </p:nvPr>
        </p:nvSpPr>
        <p:spPr>
          <a:xfrm>
            <a:off x="414059" y="3006700"/>
            <a:ext cx="4683235" cy="844599"/>
          </a:xfrm>
        </p:spPr>
        <p:txBody>
          <a:bodyPr anchor="ctr"/>
          <a:lstStyle/>
          <a:p>
            <a:pPr algn="l"/>
            <a:r>
              <a:rPr lang="en-US" sz="4400" dirty="0"/>
              <a:t>2023 Strategic Plan Update</a:t>
            </a:r>
          </a:p>
        </p:txBody>
      </p:sp>
      <p:sp>
        <p:nvSpPr>
          <p:cNvPr id="3" name="Subtitle 2">
            <a:extLst>
              <a:ext uri="{FF2B5EF4-FFF2-40B4-BE49-F238E27FC236}">
                <a16:creationId xmlns:a16="http://schemas.microsoft.com/office/drawing/2014/main" id="{E0FF6BF8-4E22-B920-CEDC-0840A42A0C45}"/>
              </a:ext>
            </a:extLst>
          </p:cNvPr>
          <p:cNvSpPr>
            <a:spLocks noGrp="1"/>
          </p:cNvSpPr>
          <p:nvPr>
            <p:ph type="subTitle" idx="1"/>
          </p:nvPr>
        </p:nvSpPr>
        <p:spPr>
          <a:xfrm>
            <a:off x="414059" y="4224463"/>
            <a:ext cx="3426722" cy="523710"/>
          </a:xfrm>
        </p:spPr>
        <p:txBody>
          <a:bodyPr/>
          <a:lstStyle/>
          <a:p>
            <a:pPr algn="l"/>
            <a:r>
              <a:rPr lang="en-US" dirty="0"/>
              <a:t>October 10, 2023</a:t>
            </a:r>
          </a:p>
        </p:txBody>
      </p:sp>
      <p:pic>
        <p:nvPicPr>
          <p:cNvPr id="1028" name="Picture 4" descr="Untitled photo">
            <a:extLst>
              <a:ext uri="{FF2B5EF4-FFF2-40B4-BE49-F238E27FC236}">
                <a16:creationId xmlns:a16="http://schemas.microsoft.com/office/drawing/2014/main" id="{AB2FCBA9-C33D-5456-3BDE-D4B9048F6A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038" r="11417"/>
          <a:stretch/>
        </p:blipFill>
        <p:spPr bwMode="auto">
          <a:xfrm>
            <a:off x="4603048" y="372090"/>
            <a:ext cx="2158125" cy="2005060"/>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B220AC7-DA53-C1E2-A3E0-B8DA6705368D}"/>
              </a:ext>
            </a:extLst>
          </p:cNvPr>
          <p:cNvPicPr>
            <a:picLocks noChangeAspect="1"/>
          </p:cNvPicPr>
          <p:nvPr/>
        </p:nvPicPr>
        <p:blipFill rotWithShape="1">
          <a:blip r:embed="rId3"/>
          <a:srcRect l="10419"/>
          <a:stretch/>
        </p:blipFill>
        <p:spPr>
          <a:xfrm>
            <a:off x="5897169" y="1158991"/>
            <a:ext cx="2173959" cy="2005060"/>
          </a:xfrm>
          <a:prstGeom prst="ellipse">
            <a:avLst/>
          </a:prstGeom>
          <a:ln w="63500" cap="rnd">
            <a:noFill/>
          </a:ln>
          <a:effectLst/>
        </p:spPr>
      </p:pic>
      <p:pic>
        <p:nvPicPr>
          <p:cNvPr id="5" name="Picture 4">
            <a:extLst>
              <a:ext uri="{FF2B5EF4-FFF2-40B4-BE49-F238E27FC236}">
                <a16:creationId xmlns:a16="http://schemas.microsoft.com/office/drawing/2014/main" id="{7C047F92-E54B-3F10-5170-E351B682FE24}"/>
              </a:ext>
            </a:extLst>
          </p:cNvPr>
          <p:cNvPicPr>
            <a:picLocks noChangeAspect="1"/>
          </p:cNvPicPr>
          <p:nvPr/>
        </p:nvPicPr>
        <p:blipFill>
          <a:blip r:embed="rId4"/>
          <a:stretch>
            <a:fillRect/>
          </a:stretch>
        </p:blipFill>
        <p:spPr>
          <a:xfrm>
            <a:off x="6391415" y="2341744"/>
            <a:ext cx="2165607" cy="2139105"/>
          </a:xfrm>
          <a:prstGeom prst="ellipse">
            <a:avLst/>
          </a:prstGeom>
          <a:ln w="63500" cap="rnd">
            <a:noFill/>
          </a:ln>
          <a:effectLst/>
        </p:spPr>
      </p:pic>
      <p:pic>
        <p:nvPicPr>
          <p:cNvPr id="1030" name="Picture 6" descr="Untitled photo">
            <a:extLst>
              <a:ext uri="{FF2B5EF4-FFF2-40B4-BE49-F238E27FC236}">
                <a16:creationId xmlns:a16="http://schemas.microsoft.com/office/drawing/2014/main" id="{49FAD120-0C59-94FE-2D6E-AB6CDEF69C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53" r="30816"/>
          <a:stretch/>
        </p:blipFill>
        <p:spPr bwMode="auto">
          <a:xfrm>
            <a:off x="5800248" y="3693950"/>
            <a:ext cx="2367800" cy="2318034"/>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pic>
        <p:nvPicPr>
          <p:cNvPr id="1026" name="Picture 2" descr="Untitled photo">
            <a:extLst>
              <a:ext uri="{FF2B5EF4-FFF2-40B4-BE49-F238E27FC236}">
                <a16:creationId xmlns:a16="http://schemas.microsoft.com/office/drawing/2014/main" id="{F30CB3D6-6550-2861-71CE-DC1D86B1EFE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5060" r="18576"/>
          <a:stretch/>
        </p:blipFill>
        <p:spPr bwMode="auto">
          <a:xfrm>
            <a:off x="4663723" y="4480849"/>
            <a:ext cx="2036774" cy="2169981"/>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447281A-7542-0411-701E-19025F2A9301}"/>
              </a:ext>
            </a:extLst>
          </p:cNvPr>
          <p:cNvSpPr txBox="1"/>
          <p:nvPr/>
        </p:nvSpPr>
        <p:spPr>
          <a:xfrm>
            <a:off x="9811694" y="6596390"/>
            <a:ext cx="6097508" cy="261610"/>
          </a:xfrm>
          <a:prstGeom prst="rect">
            <a:avLst/>
          </a:prstGeom>
          <a:noFill/>
        </p:spPr>
        <p:txBody>
          <a:bodyPr wrap="square">
            <a:spAutoFit/>
          </a:bodyPr>
          <a:lstStyle/>
          <a:p>
            <a:pPr algn="l"/>
            <a:r>
              <a:rPr lang="en-US" sz="1050" b="1" dirty="0">
                <a:solidFill>
                  <a:schemeClr val="bg1">
                    <a:lumMod val="75000"/>
                  </a:schemeClr>
                </a:solidFill>
              </a:rPr>
              <a:t>Photo Credit: Focal Flame Photography</a:t>
            </a:r>
          </a:p>
        </p:txBody>
      </p:sp>
    </p:spTree>
    <p:extLst>
      <p:ext uri="{BB962C8B-B14F-4D97-AF65-F5344CB8AC3E}">
        <p14:creationId xmlns:p14="http://schemas.microsoft.com/office/powerpoint/2010/main" val="2092716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D57A9-A30B-022D-FD04-AB73BB79029B}"/>
              </a:ext>
            </a:extLst>
          </p:cNvPr>
          <p:cNvSpPr>
            <a:spLocks noGrp="1"/>
          </p:cNvSpPr>
          <p:nvPr>
            <p:ph type="title"/>
          </p:nvPr>
        </p:nvSpPr>
        <p:spPr/>
        <p:txBody>
          <a:bodyPr/>
          <a:lstStyle/>
          <a:p>
            <a:r>
              <a:rPr lang="en-US" dirty="0"/>
              <a:t>Focus Areas</a:t>
            </a:r>
          </a:p>
        </p:txBody>
      </p:sp>
      <p:sp>
        <p:nvSpPr>
          <p:cNvPr id="6" name="TextBox 5">
            <a:extLst>
              <a:ext uri="{FF2B5EF4-FFF2-40B4-BE49-F238E27FC236}">
                <a16:creationId xmlns:a16="http://schemas.microsoft.com/office/drawing/2014/main" id="{9C4FD543-D7E1-9DC7-0B88-E915F71BE970}"/>
              </a:ext>
            </a:extLst>
          </p:cNvPr>
          <p:cNvSpPr txBox="1"/>
          <p:nvPr/>
        </p:nvSpPr>
        <p:spPr>
          <a:xfrm>
            <a:off x="400593" y="1617648"/>
            <a:ext cx="5226484" cy="1846659"/>
          </a:xfrm>
          <a:prstGeom prst="rect">
            <a:avLst/>
          </a:prstGeom>
          <a:noFill/>
        </p:spPr>
        <p:txBody>
          <a:bodyPr wrap="square" rtlCol="0">
            <a:spAutoFit/>
          </a:bodyPr>
          <a:lstStyle/>
          <a:p>
            <a:r>
              <a:rPr lang="en-US" sz="2400" b="1" dirty="0">
                <a:solidFill>
                  <a:schemeClr val="accent1">
                    <a:lumMod val="40000"/>
                    <a:lumOff val="60000"/>
                  </a:schemeClr>
                </a:solidFill>
                <a:latin typeface="Montserrat" panose="00000500000000000000" pitchFamily="2" charset="0"/>
              </a:rPr>
              <a:t>Housing and Neighborhoods</a:t>
            </a:r>
            <a:br>
              <a:rPr lang="en-US" b="1" dirty="0">
                <a:latin typeface="Montserrat" panose="00000500000000000000" pitchFamily="2" charset="0"/>
              </a:rPr>
            </a:br>
            <a:r>
              <a:rPr lang="en-US" dirty="0">
                <a:latin typeface="Montserrat" panose="00000500000000000000" pitchFamily="2" charset="0"/>
              </a:rPr>
              <a:t>Sun Prairie is a place of vibrant and robust neighborhoods made up of housing with options for all with options at all price ranges for those that desire to rent or own.</a:t>
            </a:r>
          </a:p>
          <a:p>
            <a:endParaRPr lang="en-US" dirty="0">
              <a:latin typeface="Montserrat" panose="00000500000000000000" pitchFamily="2" charset="0"/>
            </a:endParaRPr>
          </a:p>
        </p:txBody>
      </p:sp>
      <p:sp>
        <p:nvSpPr>
          <p:cNvPr id="7" name="TextBox 6">
            <a:extLst>
              <a:ext uri="{FF2B5EF4-FFF2-40B4-BE49-F238E27FC236}">
                <a16:creationId xmlns:a16="http://schemas.microsoft.com/office/drawing/2014/main" id="{499A692F-8FD6-8461-6DE5-6F39D0BC5796}"/>
              </a:ext>
            </a:extLst>
          </p:cNvPr>
          <p:cNvSpPr txBox="1"/>
          <p:nvPr/>
        </p:nvSpPr>
        <p:spPr>
          <a:xfrm>
            <a:off x="400593" y="3464307"/>
            <a:ext cx="5226484" cy="3046988"/>
          </a:xfrm>
          <a:prstGeom prst="rect">
            <a:avLst/>
          </a:prstGeom>
          <a:noFill/>
        </p:spPr>
        <p:txBody>
          <a:bodyPr wrap="square" rtlCol="0">
            <a:spAutoFit/>
          </a:bodyPr>
          <a:lstStyle/>
          <a:p>
            <a:r>
              <a:rPr lang="en-US" sz="2400" b="1" dirty="0">
                <a:solidFill>
                  <a:schemeClr val="accent1">
                    <a:lumMod val="60000"/>
                    <a:lumOff val="40000"/>
                  </a:schemeClr>
                </a:solidFill>
                <a:latin typeface="Montserrat" panose="00000500000000000000" pitchFamily="2" charset="0"/>
              </a:rPr>
              <a:t>Downtown and Central Corridor Vibrancy</a:t>
            </a:r>
            <a:br>
              <a:rPr lang="en-US" dirty="0">
                <a:latin typeface="Montserrat" panose="00000500000000000000" pitchFamily="2" charset="0"/>
              </a:rPr>
            </a:br>
            <a:r>
              <a:rPr lang="en-US" dirty="0">
                <a:latin typeface="Montserrat" panose="00000500000000000000" pitchFamily="2" charset="0"/>
              </a:rPr>
              <a:t>Our Downtown and Central Corridor is a bustling place with entertainment, dining, housing, and cultural opportunities. This area has restaurants, breweries, and music venues that host active entertainment day and night. Downtown is easy to get to by bike, car, foot, bus, ride-sharing, taxi, or train.  </a:t>
            </a:r>
          </a:p>
        </p:txBody>
      </p:sp>
      <p:sp>
        <p:nvSpPr>
          <p:cNvPr id="8" name="TextBox 7">
            <a:extLst>
              <a:ext uri="{FF2B5EF4-FFF2-40B4-BE49-F238E27FC236}">
                <a16:creationId xmlns:a16="http://schemas.microsoft.com/office/drawing/2014/main" id="{F37C9F07-EDEF-B11B-BA19-70E144AA711F}"/>
              </a:ext>
            </a:extLst>
          </p:cNvPr>
          <p:cNvSpPr txBox="1"/>
          <p:nvPr/>
        </p:nvSpPr>
        <p:spPr>
          <a:xfrm>
            <a:off x="6156053" y="1617648"/>
            <a:ext cx="5474591" cy="2123658"/>
          </a:xfrm>
          <a:prstGeom prst="rect">
            <a:avLst/>
          </a:prstGeom>
          <a:noFill/>
        </p:spPr>
        <p:txBody>
          <a:bodyPr wrap="square" rtlCol="0">
            <a:spAutoFit/>
          </a:bodyPr>
          <a:lstStyle/>
          <a:p>
            <a:r>
              <a:rPr lang="en-US" sz="2400" b="1" dirty="0">
                <a:solidFill>
                  <a:schemeClr val="accent1">
                    <a:lumMod val="75000"/>
                  </a:schemeClr>
                </a:solidFill>
                <a:latin typeface="Montserrat" panose="00000500000000000000" pitchFamily="2" charset="0"/>
              </a:rPr>
              <a:t>Dynamic Economy</a:t>
            </a:r>
            <a:br>
              <a:rPr lang="en-US" b="1" dirty="0">
                <a:latin typeface="Montserrat" panose="00000500000000000000" pitchFamily="2" charset="0"/>
              </a:rPr>
            </a:br>
            <a:r>
              <a:rPr lang="en-US" dirty="0">
                <a:latin typeface="Montserrat" panose="00000500000000000000" pitchFamily="2" charset="0"/>
              </a:rPr>
              <a:t>Sun Prairie is the home of many cutting-edge businesses applying innovative practices and technology to bring new and exciting products to the market every day.  These businesses employ many highly skilled, highly paid Sun Prairie residents.</a:t>
            </a:r>
          </a:p>
        </p:txBody>
      </p:sp>
      <p:sp>
        <p:nvSpPr>
          <p:cNvPr id="9" name="Rectangle 8">
            <a:extLst>
              <a:ext uri="{FF2B5EF4-FFF2-40B4-BE49-F238E27FC236}">
                <a16:creationId xmlns:a16="http://schemas.microsoft.com/office/drawing/2014/main" id="{0F4A0DD7-2B4F-6B9A-0F72-63B6C8E55954}"/>
              </a:ext>
            </a:extLst>
          </p:cNvPr>
          <p:cNvSpPr/>
          <p:nvPr/>
        </p:nvSpPr>
        <p:spPr>
          <a:xfrm>
            <a:off x="6156053" y="3741306"/>
            <a:ext cx="5474591" cy="2830518"/>
          </a:xfrm>
          <a:prstGeom prst="rect">
            <a:avLst/>
          </a:prstGeom>
        </p:spPr>
        <p:txBody>
          <a:bodyPr wrap="square">
            <a:spAutoFit/>
          </a:bodyPr>
          <a:lstStyle/>
          <a:p>
            <a:pPr>
              <a:lnSpc>
                <a:spcPct val="115000"/>
              </a:lnSpc>
            </a:pPr>
            <a:r>
              <a:rPr lang="en-US" sz="2400" b="1" dirty="0">
                <a:solidFill>
                  <a:schemeClr val="accent1">
                    <a:lumMod val="50000"/>
                  </a:schemeClr>
                </a:solidFill>
                <a:latin typeface="Montserrat" panose="00000500000000000000" pitchFamily="2" charset="0"/>
                <a:ea typeface="Microsoft Sans Serif" panose="020B0604020202020204" pitchFamily="34" charset="0"/>
                <a:cs typeface="Times New Roman" panose="02020603050405020304" pitchFamily="18" charset="0"/>
              </a:rPr>
              <a:t>Complete Transportation Network</a:t>
            </a:r>
            <a:br>
              <a:rPr lang="en-US" b="1" dirty="0">
                <a:solidFill>
                  <a:srgbClr val="262140"/>
                </a:solidFill>
                <a:latin typeface="Montserrat" panose="00000500000000000000" pitchFamily="2" charset="0"/>
                <a:ea typeface="Microsoft Sans Serif" panose="020B0604020202020204" pitchFamily="34" charset="0"/>
                <a:cs typeface="Times New Roman" panose="02020603050405020304" pitchFamily="18" charset="0"/>
              </a:rPr>
            </a:br>
            <a:r>
              <a:rPr lang="en-US" dirty="0">
                <a:latin typeface="Montserrat" panose="00000500000000000000" pitchFamily="2" charset="0"/>
                <a:ea typeface="Microsoft Sans Serif" panose="020B0604020202020204" pitchFamily="34" charset="0"/>
                <a:cs typeface="Times New Roman" panose="02020603050405020304" pitchFamily="18" charset="0"/>
              </a:rPr>
              <a:t>The community has multiple modes of transportation, ensuring the entire population has options for safe and efficient travel. The City has multiple alternatives for travel including pedestrian walkways, biking lanes, and mass transit.</a:t>
            </a:r>
            <a:endParaRPr lang="en-US" sz="2000" dirty="0">
              <a:effectLst/>
              <a:latin typeface="Montserrat" panose="00000500000000000000" pitchFamily="2"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75010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D57A9-A30B-022D-FD04-AB73BB79029B}"/>
              </a:ext>
            </a:extLst>
          </p:cNvPr>
          <p:cNvSpPr>
            <a:spLocks noGrp="1"/>
          </p:cNvSpPr>
          <p:nvPr>
            <p:ph type="title"/>
          </p:nvPr>
        </p:nvSpPr>
        <p:spPr/>
        <p:txBody>
          <a:bodyPr/>
          <a:lstStyle/>
          <a:p>
            <a:r>
              <a:rPr lang="en-US" dirty="0"/>
              <a:t>Focus Areas</a:t>
            </a:r>
          </a:p>
        </p:txBody>
      </p:sp>
      <p:sp>
        <p:nvSpPr>
          <p:cNvPr id="2" name="TextBox 1">
            <a:extLst>
              <a:ext uri="{FF2B5EF4-FFF2-40B4-BE49-F238E27FC236}">
                <a16:creationId xmlns:a16="http://schemas.microsoft.com/office/drawing/2014/main" id="{57FCF19F-4262-806B-74DB-B5BE3744E28B}"/>
              </a:ext>
            </a:extLst>
          </p:cNvPr>
          <p:cNvSpPr txBox="1"/>
          <p:nvPr/>
        </p:nvSpPr>
        <p:spPr>
          <a:xfrm>
            <a:off x="400593" y="1617648"/>
            <a:ext cx="5226484" cy="1292662"/>
          </a:xfrm>
          <a:prstGeom prst="rect">
            <a:avLst/>
          </a:prstGeom>
          <a:noFill/>
        </p:spPr>
        <p:txBody>
          <a:bodyPr wrap="square" rtlCol="0">
            <a:spAutoFit/>
          </a:bodyPr>
          <a:lstStyle/>
          <a:p>
            <a:r>
              <a:rPr lang="en-US" sz="2400" b="1" dirty="0">
                <a:solidFill>
                  <a:schemeClr val="accent6">
                    <a:lumMod val="40000"/>
                    <a:lumOff val="60000"/>
                  </a:schemeClr>
                </a:solidFill>
                <a:latin typeface="Montserrat" panose="00000500000000000000" pitchFamily="2" charset="0"/>
              </a:rPr>
              <a:t>Human Services</a:t>
            </a:r>
            <a:br>
              <a:rPr lang="en-US" b="1" dirty="0">
                <a:latin typeface="Montserrat" panose="00000500000000000000" pitchFamily="2" charset="0"/>
              </a:rPr>
            </a:br>
            <a:r>
              <a:rPr lang="en-US" dirty="0">
                <a:latin typeface="Montserrat" panose="00000500000000000000" pitchFamily="2" charset="0"/>
              </a:rPr>
              <a:t>The community offers a wide range of human services to assist residents to live to their full potential.</a:t>
            </a:r>
          </a:p>
        </p:txBody>
      </p:sp>
      <p:sp>
        <p:nvSpPr>
          <p:cNvPr id="4" name="TextBox 3">
            <a:extLst>
              <a:ext uri="{FF2B5EF4-FFF2-40B4-BE49-F238E27FC236}">
                <a16:creationId xmlns:a16="http://schemas.microsoft.com/office/drawing/2014/main" id="{40139ABD-3021-B87C-6688-37DC16F5F18F}"/>
              </a:ext>
            </a:extLst>
          </p:cNvPr>
          <p:cNvSpPr txBox="1"/>
          <p:nvPr/>
        </p:nvSpPr>
        <p:spPr>
          <a:xfrm>
            <a:off x="400593" y="3602806"/>
            <a:ext cx="5226484" cy="2400657"/>
          </a:xfrm>
          <a:prstGeom prst="rect">
            <a:avLst/>
          </a:prstGeom>
          <a:noFill/>
        </p:spPr>
        <p:txBody>
          <a:bodyPr wrap="square" rtlCol="0">
            <a:spAutoFit/>
          </a:bodyPr>
          <a:lstStyle/>
          <a:p>
            <a:r>
              <a:rPr lang="en-US" sz="2400" b="1" dirty="0">
                <a:solidFill>
                  <a:schemeClr val="accent6">
                    <a:lumMod val="60000"/>
                    <a:lumOff val="40000"/>
                  </a:schemeClr>
                </a:solidFill>
                <a:latin typeface="Montserrat" panose="00000500000000000000" pitchFamily="2" charset="0"/>
              </a:rPr>
              <a:t>Sustainable Sun Prairie</a:t>
            </a:r>
            <a:br>
              <a:rPr lang="en-US" b="1" dirty="0">
                <a:latin typeface="Montserrat" panose="00000500000000000000" pitchFamily="2" charset="0"/>
              </a:rPr>
            </a:br>
            <a:r>
              <a:rPr lang="en-US" dirty="0">
                <a:latin typeface="Montserrat" panose="00000500000000000000" pitchFamily="2" charset="0"/>
              </a:rPr>
              <a:t>Sustainability is a community aspiration. It includes City government, which demonstrates leadership in sustainable practices through promotion, education, and incentives to move our community toward locally produced solar, wind, and geothermal energy.</a:t>
            </a:r>
          </a:p>
        </p:txBody>
      </p:sp>
      <p:sp>
        <p:nvSpPr>
          <p:cNvPr id="5" name="TextBox 4">
            <a:extLst>
              <a:ext uri="{FF2B5EF4-FFF2-40B4-BE49-F238E27FC236}">
                <a16:creationId xmlns:a16="http://schemas.microsoft.com/office/drawing/2014/main" id="{D628AC12-716A-FB07-EC50-1F70D2C9A511}"/>
              </a:ext>
            </a:extLst>
          </p:cNvPr>
          <p:cNvSpPr txBox="1"/>
          <p:nvPr/>
        </p:nvSpPr>
        <p:spPr>
          <a:xfrm>
            <a:off x="6156053" y="1617648"/>
            <a:ext cx="5474591" cy="1846659"/>
          </a:xfrm>
          <a:prstGeom prst="rect">
            <a:avLst/>
          </a:prstGeom>
          <a:noFill/>
        </p:spPr>
        <p:txBody>
          <a:bodyPr wrap="square" rtlCol="0">
            <a:spAutoFit/>
          </a:bodyPr>
          <a:lstStyle/>
          <a:p>
            <a:r>
              <a:rPr lang="en-US" sz="2400" b="1" dirty="0">
                <a:solidFill>
                  <a:srgbClr val="89C064"/>
                </a:solidFill>
                <a:latin typeface="Montserrat" panose="00000500000000000000" pitchFamily="2" charset="0"/>
              </a:rPr>
              <a:t>Quality City Services</a:t>
            </a:r>
            <a:br>
              <a:rPr lang="en-US" b="1" dirty="0">
                <a:latin typeface="Montserrat" panose="00000500000000000000" pitchFamily="2" charset="0"/>
              </a:rPr>
            </a:br>
            <a:r>
              <a:rPr lang="en-US" dirty="0">
                <a:latin typeface="Montserrat" panose="00000500000000000000" pitchFamily="2" charset="0"/>
              </a:rPr>
              <a:t>City services are efficient, friendly, and competent. In addition to maintaining roads, water, sanitary sewer, storm sewer, electric infrastructure, sidewalks, bike paths, we anticipate future needs.</a:t>
            </a:r>
          </a:p>
        </p:txBody>
      </p:sp>
      <p:sp>
        <p:nvSpPr>
          <p:cNvPr id="10" name="Rectangle 9">
            <a:extLst>
              <a:ext uri="{FF2B5EF4-FFF2-40B4-BE49-F238E27FC236}">
                <a16:creationId xmlns:a16="http://schemas.microsoft.com/office/drawing/2014/main" id="{790DD476-C263-E612-BFE1-E955AADFFDC0}"/>
              </a:ext>
            </a:extLst>
          </p:cNvPr>
          <p:cNvSpPr/>
          <p:nvPr/>
        </p:nvSpPr>
        <p:spPr>
          <a:xfrm>
            <a:off x="6156053" y="3602806"/>
            <a:ext cx="5474591" cy="2123658"/>
          </a:xfrm>
          <a:prstGeom prst="rect">
            <a:avLst/>
          </a:prstGeom>
        </p:spPr>
        <p:txBody>
          <a:bodyPr wrap="square">
            <a:spAutoFit/>
          </a:bodyPr>
          <a:lstStyle/>
          <a:p>
            <a:r>
              <a:rPr lang="en-US" sz="2400" b="1" dirty="0">
                <a:solidFill>
                  <a:schemeClr val="accent6">
                    <a:lumMod val="75000"/>
                  </a:schemeClr>
                </a:solidFill>
                <a:latin typeface="Montserrat" panose="00000500000000000000" pitchFamily="2" charset="0"/>
              </a:rPr>
              <a:t>Employer of Choice</a:t>
            </a:r>
            <a:br>
              <a:rPr lang="en-US" b="1" dirty="0">
                <a:latin typeface="Montserrat" panose="00000500000000000000" pitchFamily="2" charset="0"/>
              </a:rPr>
            </a:br>
            <a:r>
              <a:rPr lang="en-US" dirty="0">
                <a:latin typeface="Montserrat" panose="00000500000000000000" pitchFamily="2" charset="0"/>
              </a:rPr>
              <a:t>In Sun Prairie, our City employees are essential to our success. We have excellent public services which can only be provided by dedicated and talented staff.  City leadership is committed to providing an excellent salary and benefit package.</a:t>
            </a:r>
          </a:p>
        </p:txBody>
      </p:sp>
    </p:spTree>
    <p:extLst>
      <p:ext uri="{BB962C8B-B14F-4D97-AF65-F5344CB8AC3E}">
        <p14:creationId xmlns:p14="http://schemas.microsoft.com/office/powerpoint/2010/main" val="4169112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3F7B9-2049-AEF6-4C23-4D3FCD3AA4F4}"/>
              </a:ext>
            </a:extLst>
          </p:cNvPr>
          <p:cNvSpPr>
            <a:spLocks noGrp="1"/>
          </p:cNvSpPr>
          <p:nvPr>
            <p:ph type="ctrTitle"/>
          </p:nvPr>
        </p:nvSpPr>
        <p:spPr/>
        <p:txBody>
          <a:bodyPr/>
          <a:lstStyle/>
          <a:p>
            <a:r>
              <a:rPr lang="en-US" dirty="0"/>
              <a:t>Summary of Progress</a:t>
            </a:r>
          </a:p>
        </p:txBody>
      </p:sp>
    </p:spTree>
    <p:extLst>
      <p:ext uri="{BB962C8B-B14F-4D97-AF65-F5344CB8AC3E}">
        <p14:creationId xmlns:p14="http://schemas.microsoft.com/office/powerpoint/2010/main" val="3791324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743D8F-E542-62E6-7050-A67FABBEA187}"/>
              </a:ext>
            </a:extLst>
          </p:cNvPr>
          <p:cNvSpPr>
            <a:spLocks noGrp="1"/>
          </p:cNvSpPr>
          <p:nvPr>
            <p:ph type="title"/>
          </p:nvPr>
        </p:nvSpPr>
        <p:spPr/>
        <p:txBody>
          <a:bodyPr/>
          <a:lstStyle/>
          <a:p>
            <a:r>
              <a:rPr lang="en-US" sz="3600" b="0" dirty="0">
                <a:latin typeface="Montserrat" panose="00000500000000000000" pitchFamily="2" charset="0"/>
                <a:cs typeface="Calibri" panose="020F0502020204030204" pitchFamily="34" charset="0"/>
              </a:rPr>
              <a:t>Summary of Progress</a:t>
            </a:r>
          </a:p>
        </p:txBody>
      </p:sp>
      <p:sp>
        <p:nvSpPr>
          <p:cNvPr id="6" name="Rectangle 5">
            <a:extLst>
              <a:ext uri="{FF2B5EF4-FFF2-40B4-BE49-F238E27FC236}">
                <a16:creationId xmlns:a16="http://schemas.microsoft.com/office/drawing/2014/main" id="{213218E2-2855-02D8-EA96-344E981A4C50}"/>
              </a:ext>
            </a:extLst>
          </p:cNvPr>
          <p:cNvSpPr/>
          <p:nvPr/>
        </p:nvSpPr>
        <p:spPr>
          <a:xfrm>
            <a:off x="913783" y="1845600"/>
            <a:ext cx="7104026" cy="1323439"/>
          </a:xfrm>
          <a:prstGeom prst="rect">
            <a:avLst/>
          </a:prstGeom>
        </p:spPr>
        <p:txBody>
          <a:bodyPr wrap="square">
            <a:spAutoFit/>
          </a:bodyPr>
          <a:lstStyle/>
          <a:p>
            <a:pPr marL="457200" indent="-457200">
              <a:buFont typeface="Arial" panose="020B0604020202020204" pitchFamily="34" charset="0"/>
              <a:buChar char="•"/>
            </a:pPr>
            <a:r>
              <a:rPr lang="en-US" sz="2000" dirty="0">
                <a:latin typeface="Montserrat" panose="00000500000000000000" pitchFamily="2" charset="0"/>
                <a:cs typeface="Calibri" panose="020F0502020204030204" pitchFamily="34" charset="0"/>
              </a:rPr>
              <a:t>14 priorities completed</a:t>
            </a:r>
          </a:p>
          <a:p>
            <a:pPr marL="457200" indent="-457200">
              <a:buFont typeface="Arial" panose="020B0604020202020204" pitchFamily="34" charset="0"/>
              <a:buChar char="•"/>
            </a:pPr>
            <a:r>
              <a:rPr lang="en-US" sz="2000" dirty="0">
                <a:latin typeface="Montserrat" panose="00000500000000000000" pitchFamily="2" charset="0"/>
                <a:cs typeface="Calibri" panose="020F0502020204030204" pitchFamily="34" charset="0"/>
              </a:rPr>
              <a:t>5 ongoing priorities</a:t>
            </a:r>
          </a:p>
          <a:p>
            <a:pPr marL="457200" indent="-457200">
              <a:buFont typeface="Arial" panose="020B0604020202020204" pitchFamily="34" charset="0"/>
              <a:buChar char="•"/>
            </a:pPr>
            <a:r>
              <a:rPr lang="en-US" sz="2000" dirty="0">
                <a:latin typeface="Montserrat" panose="00000500000000000000" pitchFamily="2" charset="0"/>
                <a:cs typeface="Calibri" panose="020F0502020204030204" pitchFamily="34" charset="0"/>
              </a:rPr>
              <a:t>16 in progress priorities</a:t>
            </a:r>
          </a:p>
          <a:p>
            <a:pPr marL="457200" indent="-457200">
              <a:buFont typeface="Arial" panose="020B0604020202020204" pitchFamily="34" charset="0"/>
              <a:buChar char="•"/>
            </a:pPr>
            <a:r>
              <a:rPr lang="en-US" sz="2000" dirty="0">
                <a:latin typeface="Montserrat" panose="00000500000000000000" pitchFamily="2" charset="0"/>
                <a:cs typeface="Calibri" panose="020F0502020204030204" pitchFamily="34" charset="0"/>
              </a:rPr>
              <a:t>1 priority not started</a:t>
            </a:r>
          </a:p>
        </p:txBody>
      </p:sp>
      <p:graphicFrame>
        <p:nvGraphicFramePr>
          <p:cNvPr id="7" name="Chart 6">
            <a:extLst>
              <a:ext uri="{FF2B5EF4-FFF2-40B4-BE49-F238E27FC236}">
                <a16:creationId xmlns:a16="http://schemas.microsoft.com/office/drawing/2014/main" id="{6FFED9C8-8785-00A0-160A-04819D5BC4E6}"/>
              </a:ext>
            </a:extLst>
          </p:cNvPr>
          <p:cNvGraphicFramePr/>
          <p:nvPr>
            <p:extLst>
              <p:ext uri="{D42A27DB-BD31-4B8C-83A1-F6EECF244321}">
                <p14:modId xmlns:p14="http://schemas.microsoft.com/office/powerpoint/2010/main" val="3007290625"/>
              </p:ext>
            </p:extLst>
          </p:nvPr>
        </p:nvGraphicFramePr>
        <p:xfrm>
          <a:off x="4465796" y="1155402"/>
          <a:ext cx="8387392" cy="53907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43619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CD90620-D150-1D93-4589-FA9B04E3BDB6}"/>
              </a:ext>
            </a:extLst>
          </p:cNvPr>
          <p:cNvSpPr>
            <a:spLocks noGrp="1"/>
          </p:cNvSpPr>
          <p:nvPr>
            <p:ph idx="1"/>
          </p:nvPr>
        </p:nvSpPr>
        <p:spPr>
          <a:xfrm>
            <a:off x="838200" y="1769936"/>
            <a:ext cx="7281231" cy="4351338"/>
          </a:xfrm>
        </p:spPr>
        <p:txBody>
          <a:bodyPr/>
          <a:lstStyle/>
          <a:p>
            <a:r>
              <a:rPr lang="en-US" sz="1800" dirty="0">
                <a:solidFill>
                  <a:schemeClr val="accent1"/>
                </a:solidFill>
              </a:rPr>
              <a:t>A consultant has been selected to work on the city’s Zoning Code Project which is anticipated to start in November.</a:t>
            </a:r>
          </a:p>
          <a:p>
            <a:r>
              <a:rPr lang="en-US" sz="1800" dirty="0">
                <a:solidFill>
                  <a:schemeClr val="accent1"/>
                </a:solidFill>
              </a:rPr>
              <a:t>Staff and the Housing Committee working closely to create a comprehensive housing program.</a:t>
            </a:r>
          </a:p>
          <a:p>
            <a:r>
              <a:rPr lang="en-US" sz="1800" dirty="0">
                <a:solidFill>
                  <a:schemeClr val="accent1"/>
                </a:solidFill>
              </a:rPr>
              <a:t>Sun Prairie Housing Coalition kicked off with about 30 community members in attendance</a:t>
            </a:r>
          </a:p>
          <a:p>
            <a:r>
              <a:rPr lang="en-US" sz="1800" dirty="0">
                <a:solidFill>
                  <a:srgbClr val="4B4B4B"/>
                </a:solidFill>
              </a:rPr>
              <a:t>Several housing projects in development</a:t>
            </a:r>
          </a:p>
          <a:p>
            <a:endParaRPr lang="en-US" dirty="0"/>
          </a:p>
          <a:p>
            <a:endParaRPr lang="en-US" dirty="0"/>
          </a:p>
        </p:txBody>
      </p:sp>
      <p:sp>
        <p:nvSpPr>
          <p:cNvPr id="6" name="Title 5">
            <a:extLst>
              <a:ext uri="{FF2B5EF4-FFF2-40B4-BE49-F238E27FC236}">
                <a16:creationId xmlns:a16="http://schemas.microsoft.com/office/drawing/2014/main" id="{1CA0F661-AA77-FD9F-B8ED-F65208F76762}"/>
              </a:ext>
            </a:extLst>
          </p:cNvPr>
          <p:cNvSpPr>
            <a:spLocks noGrp="1"/>
          </p:cNvSpPr>
          <p:nvPr>
            <p:ph type="title"/>
          </p:nvPr>
        </p:nvSpPr>
        <p:spPr/>
        <p:txBody>
          <a:bodyPr/>
          <a:lstStyle/>
          <a:p>
            <a:r>
              <a:rPr lang="en-US" dirty="0"/>
              <a:t>Housing and Neighborhoods</a:t>
            </a:r>
          </a:p>
        </p:txBody>
      </p:sp>
      <p:pic>
        <p:nvPicPr>
          <p:cNvPr id="2050" name="Picture 2" descr="No photo description available.">
            <a:extLst>
              <a:ext uri="{FF2B5EF4-FFF2-40B4-BE49-F238E27FC236}">
                <a16:creationId xmlns:a16="http://schemas.microsoft.com/office/drawing/2014/main" id="{2542C1EF-081D-B081-F4C4-8B9576950F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1728801"/>
            <a:ext cx="3177631" cy="179091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8A9804C-8580-8576-22FD-BC982A88A337}"/>
              </a:ext>
            </a:extLst>
          </p:cNvPr>
          <p:cNvPicPr>
            <a:picLocks noChangeAspect="1"/>
          </p:cNvPicPr>
          <p:nvPr/>
        </p:nvPicPr>
        <p:blipFill rotWithShape="1">
          <a:blip r:embed="rId4"/>
          <a:srcRect r="5590" b="12822"/>
          <a:stretch/>
        </p:blipFill>
        <p:spPr>
          <a:xfrm>
            <a:off x="7772400" y="3705581"/>
            <a:ext cx="3181072" cy="1647571"/>
          </a:xfrm>
          <a:prstGeom prst="rect">
            <a:avLst/>
          </a:prstGeom>
        </p:spPr>
      </p:pic>
    </p:spTree>
    <p:extLst>
      <p:ext uri="{BB962C8B-B14F-4D97-AF65-F5344CB8AC3E}">
        <p14:creationId xmlns:p14="http://schemas.microsoft.com/office/powerpoint/2010/main" val="2047803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CD90620-D150-1D93-4589-FA9B04E3BDB6}"/>
              </a:ext>
            </a:extLst>
          </p:cNvPr>
          <p:cNvSpPr>
            <a:spLocks noGrp="1"/>
          </p:cNvSpPr>
          <p:nvPr>
            <p:ph idx="1"/>
          </p:nvPr>
        </p:nvSpPr>
        <p:spPr>
          <a:xfrm>
            <a:off x="4021157" y="1769936"/>
            <a:ext cx="7332643" cy="4351338"/>
          </a:xfrm>
        </p:spPr>
        <p:txBody>
          <a:bodyPr>
            <a:normAutofit/>
          </a:bodyPr>
          <a:lstStyle/>
          <a:p>
            <a:r>
              <a:rPr lang="en-US" sz="1600" dirty="0" err="1">
                <a:solidFill>
                  <a:schemeClr val="accent1"/>
                </a:solidFill>
              </a:rPr>
              <a:t>Lokre</a:t>
            </a:r>
            <a:r>
              <a:rPr lang="en-US" sz="1600" dirty="0">
                <a:solidFill>
                  <a:schemeClr val="accent1"/>
                </a:solidFill>
              </a:rPr>
              <a:t> Development – 92 dwelling units and approximately 12,000 sf of commercial/office space</a:t>
            </a:r>
          </a:p>
          <a:p>
            <a:r>
              <a:rPr lang="en-US" sz="1600" dirty="0">
                <a:solidFill>
                  <a:schemeClr val="accent1"/>
                </a:solidFill>
              </a:rPr>
              <a:t>Sun Prairie Utilities in the design process for their new facility located at 510 </a:t>
            </a:r>
            <a:r>
              <a:rPr lang="en-US" sz="1600" dirty="0" err="1">
                <a:solidFill>
                  <a:schemeClr val="accent1"/>
                </a:solidFill>
              </a:rPr>
              <a:t>Linnerud</a:t>
            </a:r>
            <a:r>
              <a:rPr lang="en-US" sz="1600" dirty="0">
                <a:solidFill>
                  <a:schemeClr val="accent1"/>
                </a:solidFill>
              </a:rPr>
              <a:t> Drive</a:t>
            </a:r>
          </a:p>
          <a:p>
            <a:r>
              <a:rPr lang="en-US" sz="1600" b="0" i="0" dirty="0">
                <a:solidFill>
                  <a:srgbClr val="000000"/>
                </a:solidFill>
                <a:effectLst/>
                <a:latin typeface="Montserrat" panose="00000500000000000000" pitchFamily="2" charset="0"/>
              </a:rPr>
              <a:t>The City of Sun Prairie is partnering with Saiki Design and MSA to design development efforts to enhance Cannery Square and facilitate pedestrian safety improvements downtown. </a:t>
            </a:r>
          </a:p>
          <a:p>
            <a:r>
              <a:rPr lang="en-US" sz="1600" dirty="0">
                <a:solidFill>
                  <a:srgbClr val="000000"/>
                </a:solidFill>
                <a:latin typeface="Montserrat" panose="00000500000000000000" pitchFamily="2" charset="0"/>
              </a:rPr>
              <a:t>First year of Downtown Sun Prairie’s Downtown Community Art Making Project</a:t>
            </a:r>
            <a:endParaRPr lang="en-US" sz="1600" b="0" i="0" dirty="0">
              <a:solidFill>
                <a:srgbClr val="000000"/>
              </a:solidFill>
              <a:effectLst/>
              <a:latin typeface="Montserrat" panose="00000500000000000000" pitchFamily="2" charset="0"/>
            </a:endParaRPr>
          </a:p>
          <a:p>
            <a:r>
              <a:rPr lang="en-US" sz="1600" dirty="0">
                <a:solidFill>
                  <a:srgbClr val="000000"/>
                </a:solidFill>
                <a:latin typeface="Montserrat" panose="00000500000000000000" pitchFamily="2" charset="0"/>
              </a:rPr>
              <a:t>Sun Prairie Farmers Market has been recognized as the leader in both the "Best Produce Selection" and "Best Area Event" categories.</a:t>
            </a:r>
            <a:endParaRPr lang="en-US" sz="1600" dirty="0">
              <a:latin typeface="Montserrat" panose="00000500000000000000" pitchFamily="2" charset="0"/>
            </a:endParaRPr>
          </a:p>
          <a:p>
            <a:endParaRPr lang="en-US" sz="1600" dirty="0"/>
          </a:p>
        </p:txBody>
      </p:sp>
      <p:sp>
        <p:nvSpPr>
          <p:cNvPr id="6" name="Title 5">
            <a:extLst>
              <a:ext uri="{FF2B5EF4-FFF2-40B4-BE49-F238E27FC236}">
                <a16:creationId xmlns:a16="http://schemas.microsoft.com/office/drawing/2014/main" id="{1CA0F661-AA77-FD9F-B8ED-F65208F76762}"/>
              </a:ext>
            </a:extLst>
          </p:cNvPr>
          <p:cNvSpPr>
            <a:spLocks noGrp="1"/>
          </p:cNvSpPr>
          <p:nvPr>
            <p:ph type="title"/>
          </p:nvPr>
        </p:nvSpPr>
        <p:spPr/>
        <p:txBody>
          <a:bodyPr>
            <a:normAutofit fontScale="90000"/>
          </a:bodyPr>
          <a:lstStyle/>
          <a:p>
            <a:r>
              <a:rPr lang="en-US" dirty="0"/>
              <a:t>Downtown and Central Corridor </a:t>
            </a:r>
            <a:br>
              <a:rPr lang="en-US" dirty="0"/>
            </a:br>
            <a:r>
              <a:rPr lang="en-US" dirty="0"/>
              <a:t>Vibrancy</a:t>
            </a:r>
          </a:p>
        </p:txBody>
      </p:sp>
      <p:pic>
        <p:nvPicPr>
          <p:cNvPr id="1026" name="Picture 2" descr="No photo description available.">
            <a:extLst>
              <a:ext uri="{FF2B5EF4-FFF2-40B4-BE49-F238E27FC236}">
                <a16:creationId xmlns:a16="http://schemas.microsoft.com/office/drawing/2014/main" id="{4AC263B9-5D27-47EB-C44B-FCD4BF7B27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73732"/>
            <a:ext cx="2910818" cy="24402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y be an image of 4 people, poster, banner, park and text that says 'መ streets% SUNPRAIRIE Community art Making Project Sponsored in part By BEANSN Forever CREAM Yours Jewelry BANK SUN PRAIRIE PRODUCT DEVELOPMENT Flowers on display through August 21'">
            <a:extLst>
              <a:ext uri="{FF2B5EF4-FFF2-40B4-BE49-F238E27FC236}">
                <a16:creationId xmlns:a16="http://schemas.microsoft.com/office/drawing/2014/main" id="{AEEC84E2-84DD-9D61-91FE-BBFD9DDD80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546" b="13253"/>
          <a:stretch/>
        </p:blipFill>
        <p:spPr bwMode="auto">
          <a:xfrm>
            <a:off x="838200" y="4417765"/>
            <a:ext cx="2910818" cy="2043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92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CD90620-D150-1D93-4589-FA9B04E3BDB6}"/>
              </a:ext>
            </a:extLst>
          </p:cNvPr>
          <p:cNvSpPr>
            <a:spLocks noGrp="1"/>
          </p:cNvSpPr>
          <p:nvPr>
            <p:ph idx="1"/>
          </p:nvPr>
        </p:nvSpPr>
        <p:spPr>
          <a:xfrm>
            <a:off x="838200" y="1769936"/>
            <a:ext cx="7501569" cy="4351338"/>
          </a:xfrm>
        </p:spPr>
        <p:txBody>
          <a:bodyPr/>
          <a:lstStyle/>
          <a:p>
            <a:r>
              <a:rPr lang="en-US" sz="1800" dirty="0">
                <a:solidFill>
                  <a:schemeClr val="accent1"/>
                </a:solidFill>
              </a:rPr>
              <a:t>City staff are currently updating the Economic Development Element of the Comprehensive Plan.</a:t>
            </a:r>
          </a:p>
          <a:p>
            <a:r>
              <a:rPr lang="en-US" sz="1800" dirty="0">
                <a:solidFill>
                  <a:schemeClr val="accent1"/>
                </a:solidFill>
              </a:rPr>
              <a:t>Sale and development of City-owned land in the Business Park.</a:t>
            </a:r>
          </a:p>
          <a:p>
            <a:r>
              <a:rPr lang="en-US" sz="1800" dirty="0">
                <a:solidFill>
                  <a:schemeClr val="accent1"/>
                </a:solidFill>
              </a:rPr>
              <a:t>Completion of the branding study and adoption of new brand. $50,000 in ARPA funding was allocated by the Council to support the brand implementation.</a:t>
            </a:r>
          </a:p>
          <a:p>
            <a:r>
              <a:rPr lang="en-US" sz="1800" dirty="0">
                <a:solidFill>
                  <a:srgbClr val="4B4B4B"/>
                </a:solidFill>
              </a:rPr>
              <a:t>City recently awarded the Small Business Incubator Study and this assessment will begin in fall 2023.</a:t>
            </a:r>
          </a:p>
          <a:p>
            <a:endParaRPr lang="en-US" sz="1800" dirty="0">
              <a:solidFill>
                <a:schemeClr val="accent1"/>
              </a:solidFill>
            </a:endParaRPr>
          </a:p>
          <a:p>
            <a:endParaRPr lang="en-US" sz="1800" dirty="0">
              <a:solidFill>
                <a:srgbClr val="4B4B4B"/>
              </a:solidFill>
            </a:endParaRPr>
          </a:p>
          <a:p>
            <a:endParaRPr lang="en-US" dirty="0"/>
          </a:p>
        </p:txBody>
      </p:sp>
      <p:sp>
        <p:nvSpPr>
          <p:cNvPr id="6" name="Title 5">
            <a:extLst>
              <a:ext uri="{FF2B5EF4-FFF2-40B4-BE49-F238E27FC236}">
                <a16:creationId xmlns:a16="http://schemas.microsoft.com/office/drawing/2014/main" id="{1CA0F661-AA77-FD9F-B8ED-F65208F76762}"/>
              </a:ext>
            </a:extLst>
          </p:cNvPr>
          <p:cNvSpPr>
            <a:spLocks noGrp="1"/>
          </p:cNvSpPr>
          <p:nvPr>
            <p:ph type="title"/>
          </p:nvPr>
        </p:nvSpPr>
        <p:spPr/>
        <p:txBody>
          <a:bodyPr>
            <a:normAutofit/>
          </a:bodyPr>
          <a:lstStyle/>
          <a:p>
            <a:r>
              <a:rPr lang="en-US"/>
              <a:t>Dynamic Economy</a:t>
            </a:r>
            <a:endParaRPr lang="en-US" dirty="0"/>
          </a:p>
        </p:txBody>
      </p:sp>
      <p:pic>
        <p:nvPicPr>
          <p:cNvPr id="3" name="Picture 2">
            <a:extLst>
              <a:ext uri="{FF2B5EF4-FFF2-40B4-BE49-F238E27FC236}">
                <a16:creationId xmlns:a16="http://schemas.microsoft.com/office/drawing/2014/main" id="{FE34120A-0BF3-7363-1733-1FFC80CFEE5D}"/>
              </a:ext>
            </a:extLst>
          </p:cNvPr>
          <p:cNvPicPr>
            <a:picLocks noChangeAspect="1"/>
          </p:cNvPicPr>
          <p:nvPr/>
        </p:nvPicPr>
        <p:blipFill>
          <a:blip r:embed="rId2"/>
          <a:stretch>
            <a:fillRect/>
          </a:stretch>
        </p:blipFill>
        <p:spPr>
          <a:xfrm>
            <a:off x="8449937" y="2333834"/>
            <a:ext cx="3466470" cy="2190332"/>
          </a:xfrm>
          <a:prstGeom prst="rect">
            <a:avLst/>
          </a:prstGeom>
        </p:spPr>
      </p:pic>
      <p:pic>
        <p:nvPicPr>
          <p:cNvPr id="5" name="Picture 4" descr="A picture containing text, sign, outdoor, grass&#10;&#10;Description automatically generated">
            <a:extLst>
              <a:ext uri="{FF2B5EF4-FFF2-40B4-BE49-F238E27FC236}">
                <a16:creationId xmlns:a16="http://schemas.microsoft.com/office/drawing/2014/main" id="{F74BECB1-A4B3-1A6B-EDC9-6A969CD38610}"/>
              </a:ext>
            </a:extLst>
          </p:cNvPr>
          <p:cNvPicPr>
            <a:picLocks noChangeAspect="1"/>
          </p:cNvPicPr>
          <p:nvPr/>
        </p:nvPicPr>
        <p:blipFill rotWithShape="1">
          <a:blip r:embed="rId3"/>
          <a:srcRect l="9236" t="23131" b="8757"/>
          <a:stretch/>
        </p:blipFill>
        <p:spPr>
          <a:xfrm>
            <a:off x="8449937" y="4661529"/>
            <a:ext cx="3466470" cy="1951039"/>
          </a:xfrm>
          <a:prstGeom prst="rect">
            <a:avLst/>
          </a:prstGeom>
        </p:spPr>
      </p:pic>
    </p:spTree>
    <p:extLst>
      <p:ext uri="{BB962C8B-B14F-4D97-AF65-F5344CB8AC3E}">
        <p14:creationId xmlns:p14="http://schemas.microsoft.com/office/powerpoint/2010/main" val="2712850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CD90620-D150-1D93-4589-FA9B04E3BDB6}"/>
              </a:ext>
            </a:extLst>
          </p:cNvPr>
          <p:cNvSpPr>
            <a:spLocks noGrp="1"/>
          </p:cNvSpPr>
          <p:nvPr>
            <p:ph idx="1"/>
          </p:nvPr>
        </p:nvSpPr>
        <p:spPr/>
        <p:txBody>
          <a:bodyPr>
            <a:normAutofit/>
          </a:bodyPr>
          <a:lstStyle/>
          <a:p>
            <a:r>
              <a:rPr lang="en-US" sz="1600" dirty="0">
                <a:solidFill>
                  <a:schemeClr val="accent1"/>
                </a:solidFill>
              </a:rPr>
              <a:t>Madison Metro implemented local bus service starting June 11 – providing all day service 7 days a week.</a:t>
            </a:r>
          </a:p>
          <a:p>
            <a:pPr lvl="1"/>
            <a:r>
              <a:rPr lang="en-US" sz="1400" dirty="0">
                <a:solidFill>
                  <a:schemeClr val="accent1"/>
                </a:solidFill>
              </a:rPr>
              <a:t>Park and Ride Enhancements in preparation for Bus Rapid Transit</a:t>
            </a:r>
          </a:p>
          <a:p>
            <a:r>
              <a:rPr lang="en-US" sz="1600" dirty="0">
                <a:solidFill>
                  <a:schemeClr val="accent1"/>
                </a:solidFill>
              </a:rPr>
              <a:t>Toole Design Group has completed work on the Active Transportation Plan which was adopted by Council in September of 2023.</a:t>
            </a:r>
          </a:p>
          <a:p>
            <a:r>
              <a:rPr lang="en-US" sz="1600" dirty="0">
                <a:solidFill>
                  <a:srgbClr val="4B4B4B"/>
                </a:solidFill>
              </a:rPr>
              <a:t>Several WisDOT grants received for road projects including multi-use path expansion/reconstruction along N Bird Street (2024 and 2025).</a:t>
            </a:r>
          </a:p>
          <a:p>
            <a:r>
              <a:rPr lang="en-US" sz="1600" dirty="0">
                <a:solidFill>
                  <a:srgbClr val="4B4B4B"/>
                </a:solidFill>
              </a:rPr>
              <a:t>Vision Zero Plan consultant to be selected later this year.</a:t>
            </a:r>
          </a:p>
          <a:p>
            <a:endParaRPr lang="en-US" sz="1600" dirty="0">
              <a:solidFill>
                <a:srgbClr val="4B4B4B"/>
              </a:solidFill>
            </a:endParaRPr>
          </a:p>
          <a:p>
            <a:endParaRPr lang="en-US" sz="1600" dirty="0"/>
          </a:p>
        </p:txBody>
      </p:sp>
      <p:sp>
        <p:nvSpPr>
          <p:cNvPr id="6" name="Title 5">
            <a:extLst>
              <a:ext uri="{FF2B5EF4-FFF2-40B4-BE49-F238E27FC236}">
                <a16:creationId xmlns:a16="http://schemas.microsoft.com/office/drawing/2014/main" id="{1CA0F661-AA77-FD9F-B8ED-F65208F76762}"/>
              </a:ext>
            </a:extLst>
          </p:cNvPr>
          <p:cNvSpPr>
            <a:spLocks noGrp="1"/>
          </p:cNvSpPr>
          <p:nvPr>
            <p:ph type="title"/>
          </p:nvPr>
        </p:nvSpPr>
        <p:spPr/>
        <p:txBody>
          <a:bodyPr>
            <a:normAutofit/>
          </a:bodyPr>
          <a:lstStyle/>
          <a:p>
            <a:r>
              <a:rPr lang="en-US" dirty="0"/>
              <a:t>Complete Transportation Network</a:t>
            </a:r>
          </a:p>
        </p:txBody>
      </p:sp>
      <p:pic>
        <p:nvPicPr>
          <p:cNvPr id="2050" name="Picture 2" descr="Active Transportation Plan Cover Page">
            <a:extLst>
              <a:ext uri="{FF2B5EF4-FFF2-40B4-BE49-F238E27FC236}">
                <a16:creationId xmlns:a16="http://schemas.microsoft.com/office/drawing/2014/main" id="{F848CB3B-716C-CBB9-00DC-C34EF00828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8030" y="4595562"/>
            <a:ext cx="2688388" cy="20632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May be an image of 5 people and text that says 'PEDESTRIAN SAFETY Let's all work together increase safety for all AM LOVED! PLEASE SLOW DOWN Saft UCELE'">
            <a:extLst>
              <a:ext uri="{FF2B5EF4-FFF2-40B4-BE49-F238E27FC236}">
                <a16:creationId xmlns:a16="http://schemas.microsoft.com/office/drawing/2014/main" id="{F9460796-EACE-4BD5-273F-6ABA182518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698" t="60683" r="8823" b="16753"/>
          <a:stretch/>
        </p:blipFill>
        <p:spPr bwMode="auto">
          <a:xfrm>
            <a:off x="1008184" y="4595563"/>
            <a:ext cx="2969846" cy="2063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7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65551A9B-56FD-D312-5BFC-3160DC1602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82" t="25808" b="12478"/>
          <a:stretch/>
        </p:blipFill>
        <p:spPr bwMode="auto">
          <a:xfrm>
            <a:off x="8190192" y="2467481"/>
            <a:ext cx="3565793" cy="186029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5CD90620-D150-1D93-4589-FA9B04E3BDB6}"/>
              </a:ext>
            </a:extLst>
          </p:cNvPr>
          <p:cNvSpPr>
            <a:spLocks noGrp="1"/>
          </p:cNvSpPr>
          <p:nvPr>
            <p:ph idx="1"/>
          </p:nvPr>
        </p:nvSpPr>
        <p:spPr>
          <a:xfrm>
            <a:off x="838200" y="1769936"/>
            <a:ext cx="7590692" cy="4351338"/>
          </a:xfrm>
        </p:spPr>
        <p:txBody>
          <a:bodyPr>
            <a:normAutofit lnSpcReduction="10000"/>
          </a:bodyPr>
          <a:lstStyle/>
          <a:p>
            <a:r>
              <a:rPr lang="en-US" sz="1800" dirty="0">
                <a:solidFill>
                  <a:srgbClr val="4B4B4B"/>
                </a:solidFill>
              </a:rPr>
              <a:t>2023 Budget included a recuring $10,000 to support staff time and resources needed for Sunshine Place to continue their efforts in coordinated emergency response and social service coordination for community needs.</a:t>
            </a:r>
          </a:p>
          <a:p>
            <a:r>
              <a:rPr lang="en-US" sz="1800" dirty="0">
                <a:solidFill>
                  <a:srgbClr val="4B4B4B"/>
                </a:solidFill>
              </a:rPr>
              <a:t>Increased annual contributions to Colonial Club and Community Schools starting in 2023</a:t>
            </a:r>
          </a:p>
          <a:p>
            <a:r>
              <a:rPr lang="en-US" sz="1800" dirty="0">
                <a:solidFill>
                  <a:srgbClr val="4B4B4B"/>
                </a:solidFill>
              </a:rPr>
              <a:t>Distribution of ARPA funding to community partners</a:t>
            </a:r>
          </a:p>
          <a:p>
            <a:r>
              <a:rPr lang="en-US" sz="1800" dirty="0">
                <a:solidFill>
                  <a:srgbClr val="4B4B4B"/>
                </a:solidFill>
              </a:rPr>
              <a:t>Affordable Housing Programming in May in honor of Affordable Housing Month </a:t>
            </a:r>
          </a:p>
          <a:p>
            <a:r>
              <a:rPr lang="en-US" sz="1800" dirty="0">
                <a:solidFill>
                  <a:srgbClr val="4B4B4B"/>
                </a:solidFill>
              </a:rPr>
              <a:t>Completion of WI DCF </a:t>
            </a:r>
            <a:r>
              <a:rPr lang="en-US" sz="1800" dirty="0" err="1">
                <a:solidFill>
                  <a:srgbClr val="4B4B4B"/>
                </a:solidFill>
              </a:rPr>
              <a:t>DreamUp</a:t>
            </a:r>
            <a:r>
              <a:rPr lang="en-US" sz="1800" dirty="0">
                <a:solidFill>
                  <a:srgbClr val="4B4B4B"/>
                </a:solidFill>
              </a:rPr>
              <a:t>! Grant and subsequent creation of supply-building grant program.</a:t>
            </a:r>
          </a:p>
          <a:p>
            <a:r>
              <a:rPr lang="en-US" sz="1800" dirty="0">
                <a:solidFill>
                  <a:srgbClr val="4B4B4B"/>
                </a:solidFill>
              </a:rPr>
              <a:t>Participated in planning of first annual PrideFest</a:t>
            </a:r>
          </a:p>
        </p:txBody>
      </p:sp>
      <p:sp>
        <p:nvSpPr>
          <p:cNvPr id="6" name="Title 5">
            <a:extLst>
              <a:ext uri="{FF2B5EF4-FFF2-40B4-BE49-F238E27FC236}">
                <a16:creationId xmlns:a16="http://schemas.microsoft.com/office/drawing/2014/main" id="{1CA0F661-AA77-FD9F-B8ED-F65208F76762}"/>
              </a:ext>
            </a:extLst>
          </p:cNvPr>
          <p:cNvSpPr>
            <a:spLocks noGrp="1"/>
          </p:cNvSpPr>
          <p:nvPr>
            <p:ph type="title"/>
          </p:nvPr>
        </p:nvSpPr>
        <p:spPr/>
        <p:txBody>
          <a:bodyPr>
            <a:normAutofit/>
          </a:bodyPr>
          <a:lstStyle/>
          <a:p>
            <a:r>
              <a:rPr lang="en-US" dirty="0"/>
              <a:t>Human Services</a:t>
            </a:r>
          </a:p>
        </p:txBody>
      </p:sp>
      <p:pic>
        <p:nvPicPr>
          <p:cNvPr id="3074" name="Picture 2">
            <a:extLst>
              <a:ext uri="{FF2B5EF4-FFF2-40B4-BE49-F238E27FC236}">
                <a16:creationId xmlns:a16="http://schemas.microsoft.com/office/drawing/2014/main" id="{F9C31C1F-AD4A-59D1-0873-5A4FCA8623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0193" y="4147672"/>
            <a:ext cx="3565793" cy="1950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586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CD90620-D150-1D93-4589-FA9B04E3BDB6}"/>
              </a:ext>
            </a:extLst>
          </p:cNvPr>
          <p:cNvSpPr>
            <a:spLocks noGrp="1"/>
          </p:cNvSpPr>
          <p:nvPr>
            <p:ph idx="1"/>
          </p:nvPr>
        </p:nvSpPr>
        <p:spPr>
          <a:xfrm>
            <a:off x="838200" y="1769936"/>
            <a:ext cx="6543101" cy="4351338"/>
          </a:xfrm>
        </p:spPr>
        <p:txBody>
          <a:bodyPr>
            <a:normAutofit fontScale="92500"/>
          </a:bodyPr>
          <a:lstStyle/>
          <a:p>
            <a:r>
              <a:rPr lang="en-US" sz="1600" dirty="0">
                <a:solidFill>
                  <a:schemeClr val="accent1"/>
                </a:solidFill>
              </a:rPr>
              <a:t>Grant recipient of the Carbon Reduction Program for $120,000 in LED streetlight conversions.</a:t>
            </a:r>
          </a:p>
          <a:p>
            <a:r>
              <a:rPr lang="en-US" sz="1600" dirty="0">
                <a:solidFill>
                  <a:schemeClr val="accent1"/>
                </a:solidFill>
              </a:rPr>
              <a:t>Awarded Public Service Commission Office of Energy Innovation (OEI) 2022 Energy Innovation Grant Program (EIGP) grant of ~$748k for a multi-facility microgrid project (SPU building, Library expansion renovation) for additional Solar PV + Battery Energy Storage Systems (BESS). </a:t>
            </a:r>
          </a:p>
          <a:p>
            <a:r>
              <a:rPr lang="en-US" sz="1600" dirty="0">
                <a:solidFill>
                  <a:srgbClr val="4B4B4B"/>
                </a:solidFill>
              </a:rPr>
              <a:t>Held first Sustainability Roundtable.</a:t>
            </a:r>
          </a:p>
          <a:p>
            <a:r>
              <a:rPr lang="en-US" sz="1600" dirty="0">
                <a:solidFill>
                  <a:srgbClr val="4B4B4B"/>
                </a:solidFill>
              </a:rPr>
              <a:t>Annexation of Patrick Marsh into the city.</a:t>
            </a:r>
          </a:p>
          <a:p>
            <a:r>
              <a:rPr lang="en-US" sz="1600" dirty="0">
                <a:solidFill>
                  <a:srgbClr val="4B4B4B"/>
                </a:solidFill>
              </a:rPr>
              <a:t>Created several pollinator gardens community wide including at City Hall.</a:t>
            </a:r>
          </a:p>
          <a:p>
            <a:r>
              <a:rPr lang="en-US" sz="1600" dirty="0">
                <a:solidFill>
                  <a:srgbClr val="4B4B4B"/>
                </a:solidFill>
              </a:rPr>
              <a:t>Achieved Climate Champion status for the 3</a:t>
            </a:r>
            <a:r>
              <a:rPr lang="en-US" sz="1600" baseline="30000" dirty="0">
                <a:solidFill>
                  <a:srgbClr val="4B4B4B"/>
                </a:solidFill>
              </a:rPr>
              <a:t>rd</a:t>
            </a:r>
            <a:r>
              <a:rPr lang="en-US" sz="1600" dirty="0">
                <a:solidFill>
                  <a:srgbClr val="4B4B4B"/>
                </a:solidFill>
              </a:rPr>
              <a:t> year in a row.</a:t>
            </a:r>
          </a:p>
          <a:p>
            <a:r>
              <a:rPr lang="en-US" sz="1600" dirty="0">
                <a:solidFill>
                  <a:srgbClr val="4B4B4B"/>
                </a:solidFill>
              </a:rPr>
              <a:t>Weekly recycling Composting pilot of municipal yard waste.</a:t>
            </a:r>
            <a:endParaRPr lang="en-US" sz="1600" dirty="0"/>
          </a:p>
        </p:txBody>
      </p:sp>
      <p:sp>
        <p:nvSpPr>
          <p:cNvPr id="6" name="Title 5">
            <a:extLst>
              <a:ext uri="{FF2B5EF4-FFF2-40B4-BE49-F238E27FC236}">
                <a16:creationId xmlns:a16="http://schemas.microsoft.com/office/drawing/2014/main" id="{1CA0F661-AA77-FD9F-B8ED-F65208F76762}"/>
              </a:ext>
            </a:extLst>
          </p:cNvPr>
          <p:cNvSpPr>
            <a:spLocks noGrp="1"/>
          </p:cNvSpPr>
          <p:nvPr>
            <p:ph type="title"/>
          </p:nvPr>
        </p:nvSpPr>
        <p:spPr/>
        <p:txBody>
          <a:bodyPr>
            <a:normAutofit/>
          </a:bodyPr>
          <a:lstStyle/>
          <a:p>
            <a:r>
              <a:rPr lang="en-US" dirty="0"/>
              <a:t>Sustainable Sun Prairie</a:t>
            </a:r>
          </a:p>
        </p:txBody>
      </p:sp>
      <p:pic>
        <p:nvPicPr>
          <p:cNvPr id="2052" name="Picture 4">
            <a:extLst>
              <a:ext uri="{FF2B5EF4-FFF2-40B4-BE49-F238E27FC236}">
                <a16:creationId xmlns:a16="http://schemas.microsoft.com/office/drawing/2014/main" id="{FFEDCF95-604B-EC95-5C63-ADC29A5D63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r="5341"/>
          <a:stretch/>
        </p:blipFill>
        <p:spPr bwMode="auto">
          <a:xfrm>
            <a:off x="7453301" y="2397360"/>
            <a:ext cx="3397579" cy="134598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B25D7373-B00F-041B-4AB1-0362649A795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0530" b="10743"/>
          <a:stretch/>
        </p:blipFill>
        <p:spPr bwMode="auto">
          <a:xfrm>
            <a:off x="7453301" y="3890258"/>
            <a:ext cx="3397579" cy="14013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iagram&#10;&#10;Description automatically generated">
            <a:extLst>
              <a:ext uri="{FF2B5EF4-FFF2-40B4-BE49-F238E27FC236}">
                <a16:creationId xmlns:a16="http://schemas.microsoft.com/office/drawing/2014/main" id="{D6D7E5AF-04FA-40BE-D70E-5248F170310F}"/>
              </a:ext>
            </a:extLst>
          </p:cNvPr>
          <p:cNvPicPr>
            <a:picLocks noChangeAspect="1"/>
          </p:cNvPicPr>
          <p:nvPr/>
        </p:nvPicPr>
        <p:blipFill>
          <a:blip r:embed="rId5"/>
          <a:stretch>
            <a:fillRect/>
          </a:stretch>
        </p:blipFill>
        <p:spPr>
          <a:xfrm>
            <a:off x="7453300" y="760285"/>
            <a:ext cx="1490163" cy="1490163"/>
          </a:xfrm>
          <a:prstGeom prst="rect">
            <a:avLst/>
          </a:prstGeom>
        </p:spPr>
      </p:pic>
      <p:pic>
        <p:nvPicPr>
          <p:cNvPr id="5" name="Picture 4" descr="A picture containing person, outdoor, people, group&#10;&#10;Description automatically generated">
            <a:extLst>
              <a:ext uri="{FF2B5EF4-FFF2-40B4-BE49-F238E27FC236}">
                <a16:creationId xmlns:a16="http://schemas.microsoft.com/office/drawing/2014/main" id="{606F3EF3-1A92-CA8E-C15C-8775F72184A4}"/>
              </a:ext>
            </a:extLst>
          </p:cNvPr>
          <p:cNvPicPr>
            <a:picLocks noChangeAspect="1"/>
          </p:cNvPicPr>
          <p:nvPr/>
        </p:nvPicPr>
        <p:blipFill rotWithShape="1">
          <a:blip r:embed="rId6"/>
          <a:srcRect t="9811" b="34454"/>
          <a:stretch/>
        </p:blipFill>
        <p:spPr>
          <a:xfrm>
            <a:off x="7453300" y="5389514"/>
            <a:ext cx="3397579" cy="1357340"/>
          </a:xfrm>
          <a:prstGeom prst="rect">
            <a:avLst/>
          </a:prstGeom>
        </p:spPr>
      </p:pic>
    </p:spTree>
    <p:extLst>
      <p:ext uri="{BB962C8B-B14F-4D97-AF65-F5344CB8AC3E}">
        <p14:creationId xmlns:p14="http://schemas.microsoft.com/office/powerpoint/2010/main" val="1310916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CD90620-D150-1D93-4589-FA9B04E3BDB6}"/>
              </a:ext>
            </a:extLst>
          </p:cNvPr>
          <p:cNvSpPr>
            <a:spLocks noGrp="1"/>
          </p:cNvSpPr>
          <p:nvPr>
            <p:ph idx="1"/>
          </p:nvPr>
        </p:nvSpPr>
        <p:spPr>
          <a:xfrm>
            <a:off x="838200" y="1769936"/>
            <a:ext cx="6047342" cy="4351338"/>
          </a:xfrm>
        </p:spPr>
        <p:txBody>
          <a:bodyPr>
            <a:normAutofit lnSpcReduction="10000"/>
          </a:bodyPr>
          <a:lstStyle/>
          <a:p>
            <a:r>
              <a:rPr lang="en-US" sz="1800" dirty="0"/>
              <a:t>Completion of the organizational equity audit</a:t>
            </a:r>
          </a:p>
          <a:p>
            <a:r>
              <a:rPr lang="en-US" sz="1800" dirty="0"/>
              <a:t>Fire &amp; EMS Consolidation</a:t>
            </a:r>
          </a:p>
          <a:p>
            <a:r>
              <a:rPr lang="en-US" sz="1800" dirty="0"/>
              <a:t>Expansion of EMS service to Marshall</a:t>
            </a:r>
          </a:p>
          <a:p>
            <a:r>
              <a:rPr lang="en-US" sz="1800" dirty="0"/>
              <a:t>Full-time staffing of third ambulance</a:t>
            </a:r>
          </a:p>
          <a:p>
            <a:r>
              <a:rPr lang="en-US" sz="1800" dirty="0"/>
              <a:t>$3.2 million in federal funding to go toward solar radiation project at WWTP</a:t>
            </a:r>
          </a:p>
          <a:p>
            <a:r>
              <a:rPr lang="en-US" sz="1800" dirty="0"/>
              <a:t>Continued success in financial reporting with ACFR and PAFR</a:t>
            </a:r>
          </a:p>
          <a:p>
            <a:r>
              <a:rPr lang="en-US" sz="1800" dirty="0"/>
              <a:t>Emergency Management Functional Exercise Trainings </a:t>
            </a:r>
          </a:p>
          <a:p>
            <a:r>
              <a:rPr lang="en-US" sz="1800" dirty="0"/>
              <a:t>Library Expansion and Renovation</a:t>
            </a:r>
          </a:p>
          <a:p>
            <a:endParaRPr lang="en-US" sz="1800" dirty="0"/>
          </a:p>
        </p:txBody>
      </p:sp>
      <p:sp>
        <p:nvSpPr>
          <p:cNvPr id="6" name="Title 5">
            <a:extLst>
              <a:ext uri="{FF2B5EF4-FFF2-40B4-BE49-F238E27FC236}">
                <a16:creationId xmlns:a16="http://schemas.microsoft.com/office/drawing/2014/main" id="{1CA0F661-AA77-FD9F-B8ED-F65208F76762}"/>
              </a:ext>
            </a:extLst>
          </p:cNvPr>
          <p:cNvSpPr>
            <a:spLocks noGrp="1"/>
          </p:cNvSpPr>
          <p:nvPr>
            <p:ph type="title"/>
          </p:nvPr>
        </p:nvSpPr>
        <p:spPr/>
        <p:txBody>
          <a:bodyPr>
            <a:normAutofit/>
          </a:bodyPr>
          <a:lstStyle/>
          <a:p>
            <a:r>
              <a:rPr lang="en-US"/>
              <a:t>Quality City Services</a:t>
            </a:r>
            <a:endParaRPr lang="en-US" dirty="0"/>
          </a:p>
        </p:txBody>
      </p:sp>
      <p:pic>
        <p:nvPicPr>
          <p:cNvPr id="3" name="Picture 2">
            <a:extLst>
              <a:ext uri="{FF2B5EF4-FFF2-40B4-BE49-F238E27FC236}">
                <a16:creationId xmlns:a16="http://schemas.microsoft.com/office/drawing/2014/main" id="{FB8C1AEF-AE04-F50F-3C54-BA098660D4D9}"/>
              </a:ext>
            </a:extLst>
          </p:cNvPr>
          <p:cNvPicPr>
            <a:picLocks noChangeAspect="1"/>
          </p:cNvPicPr>
          <p:nvPr/>
        </p:nvPicPr>
        <p:blipFill>
          <a:blip r:embed="rId3"/>
          <a:stretch>
            <a:fillRect/>
          </a:stretch>
        </p:blipFill>
        <p:spPr>
          <a:xfrm>
            <a:off x="6822329" y="3377808"/>
            <a:ext cx="3081835" cy="1485885"/>
          </a:xfrm>
          <a:prstGeom prst="rect">
            <a:avLst/>
          </a:prstGeom>
        </p:spPr>
      </p:pic>
      <p:pic>
        <p:nvPicPr>
          <p:cNvPr id="1026" name="Picture 2" descr="No photo description available.">
            <a:extLst>
              <a:ext uri="{FF2B5EF4-FFF2-40B4-BE49-F238E27FC236}">
                <a16:creationId xmlns:a16="http://schemas.microsoft.com/office/drawing/2014/main" id="{AD07E6D1-3513-ADE8-106F-16CA75CE75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2329" y="760286"/>
            <a:ext cx="3081835" cy="23113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FOA_EFR logo">
            <a:extLst>
              <a:ext uri="{FF2B5EF4-FFF2-40B4-BE49-F238E27FC236}">
                <a16:creationId xmlns:a16="http://schemas.microsoft.com/office/drawing/2014/main" id="{908BEDFF-41F6-CE64-4A83-5102C1F4EE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5542" y="4974726"/>
            <a:ext cx="2947701" cy="1684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72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CD90620-D150-1D93-4589-FA9B04E3BDB6}"/>
              </a:ext>
            </a:extLst>
          </p:cNvPr>
          <p:cNvSpPr>
            <a:spLocks noGrp="1"/>
          </p:cNvSpPr>
          <p:nvPr>
            <p:ph idx="1"/>
          </p:nvPr>
        </p:nvSpPr>
        <p:spPr>
          <a:xfrm>
            <a:off x="3205908" y="1769936"/>
            <a:ext cx="8147892" cy="4351338"/>
          </a:xfrm>
        </p:spPr>
        <p:txBody>
          <a:bodyPr/>
          <a:lstStyle/>
          <a:p>
            <a:r>
              <a:rPr lang="en-US" sz="2000" dirty="0">
                <a:solidFill>
                  <a:srgbClr val="4B4B4B"/>
                </a:solidFill>
              </a:rPr>
              <a:t>Completion and implementation of Non-Union Class &amp; Compensation Study</a:t>
            </a:r>
          </a:p>
          <a:p>
            <a:r>
              <a:rPr lang="en-US" sz="2000" dirty="0">
                <a:solidFill>
                  <a:srgbClr val="4B4B4B"/>
                </a:solidFill>
              </a:rPr>
              <a:t>2023 COVID Paid Leave</a:t>
            </a:r>
          </a:p>
          <a:p>
            <a:r>
              <a:rPr lang="en-US" sz="2000" dirty="0">
                <a:solidFill>
                  <a:srgbClr val="4B4B4B"/>
                </a:solidFill>
              </a:rPr>
              <a:t>Addition of Behavioral/Mental Health Coach at the Employee Wellness Clinic</a:t>
            </a:r>
          </a:p>
          <a:p>
            <a:r>
              <a:rPr lang="en-US" sz="2000" dirty="0">
                <a:solidFill>
                  <a:srgbClr val="4B4B4B"/>
                </a:solidFill>
              </a:rPr>
              <a:t>Continued professional development opportunities, Lean 6 Sigma, High Performance Organizational Training, Project Management training</a:t>
            </a:r>
          </a:p>
          <a:p>
            <a:r>
              <a:rPr lang="en-US" sz="2000" dirty="0">
                <a:solidFill>
                  <a:srgbClr val="4B4B4B"/>
                </a:solidFill>
              </a:rPr>
              <a:t>Development of organizational mission, vision and values</a:t>
            </a:r>
          </a:p>
          <a:p>
            <a:r>
              <a:rPr lang="en-US" sz="2000" dirty="0">
                <a:solidFill>
                  <a:srgbClr val="4B4B4B"/>
                </a:solidFill>
              </a:rPr>
              <a:t>Employee Experience Committee</a:t>
            </a:r>
          </a:p>
          <a:p>
            <a:endParaRPr lang="en-US" dirty="0">
              <a:solidFill>
                <a:srgbClr val="4B4B4B"/>
              </a:solidFill>
            </a:endParaRPr>
          </a:p>
        </p:txBody>
      </p:sp>
      <p:sp>
        <p:nvSpPr>
          <p:cNvPr id="6" name="Title 5">
            <a:extLst>
              <a:ext uri="{FF2B5EF4-FFF2-40B4-BE49-F238E27FC236}">
                <a16:creationId xmlns:a16="http://schemas.microsoft.com/office/drawing/2014/main" id="{1CA0F661-AA77-FD9F-B8ED-F65208F76762}"/>
              </a:ext>
            </a:extLst>
          </p:cNvPr>
          <p:cNvSpPr>
            <a:spLocks noGrp="1"/>
          </p:cNvSpPr>
          <p:nvPr>
            <p:ph type="title"/>
          </p:nvPr>
        </p:nvSpPr>
        <p:spPr/>
        <p:txBody>
          <a:bodyPr>
            <a:normAutofit/>
          </a:bodyPr>
          <a:lstStyle/>
          <a:p>
            <a:r>
              <a:rPr lang="en-US" dirty="0"/>
              <a:t>Employer of Choice</a:t>
            </a:r>
          </a:p>
        </p:txBody>
      </p:sp>
      <p:pic>
        <p:nvPicPr>
          <p:cNvPr id="3" name="Picture 2">
            <a:extLst>
              <a:ext uri="{FF2B5EF4-FFF2-40B4-BE49-F238E27FC236}">
                <a16:creationId xmlns:a16="http://schemas.microsoft.com/office/drawing/2014/main" id="{B7E951DB-51AA-4D5C-7926-489B91D704D5}"/>
              </a:ext>
            </a:extLst>
          </p:cNvPr>
          <p:cNvPicPr>
            <a:picLocks noChangeAspect="1"/>
          </p:cNvPicPr>
          <p:nvPr/>
        </p:nvPicPr>
        <p:blipFill>
          <a:blip r:embed="rId3"/>
          <a:stretch>
            <a:fillRect/>
          </a:stretch>
        </p:blipFill>
        <p:spPr>
          <a:xfrm>
            <a:off x="242372" y="4795065"/>
            <a:ext cx="2771660" cy="1346088"/>
          </a:xfrm>
          <a:prstGeom prst="rect">
            <a:avLst/>
          </a:prstGeom>
        </p:spPr>
      </p:pic>
      <p:pic>
        <p:nvPicPr>
          <p:cNvPr id="1026" name="Picture 2" descr="No alternative text description for this image">
            <a:extLst>
              <a:ext uri="{FF2B5EF4-FFF2-40B4-BE49-F238E27FC236}">
                <a16:creationId xmlns:a16="http://schemas.microsoft.com/office/drawing/2014/main" id="{082CE1A3-18B5-69B1-D44E-A29CA94C94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371" y="1769732"/>
            <a:ext cx="2771660" cy="2771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688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AC271-B58D-5B9E-64D7-5815B62A5195}"/>
              </a:ext>
            </a:extLst>
          </p:cNvPr>
          <p:cNvSpPr>
            <a:spLocks noGrp="1"/>
          </p:cNvSpPr>
          <p:nvPr>
            <p:ph type="ctrTitle"/>
          </p:nvPr>
        </p:nvSpPr>
        <p:spPr/>
        <p:txBody>
          <a:bodyPr/>
          <a:lstStyle/>
          <a:p>
            <a:r>
              <a:rPr lang="en-US" dirty="0"/>
              <a:t>Building on the Strategic Plan</a:t>
            </a:r>
          </a:p>
        </p:txBody>
      </p:sp>
    </p:spTree>
    <p:extLst>
      <p:ext uri="{BB962C8B-B14F-4D97-AF65-F5344CB8AC3E}">
        <p14:creationId xmlns:p14="http://schemas.microsoft.com/office/powerpoint/2010/main" val="2837268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D57A9-A30B-022D-FD04-AB73BB79029B}"/>
              </a:ext>
            </a:extLst>
          </p:cNvPr>
          <p:cNvSpPr>
            <a:spLocks noGrp="1"/>
          </p:cNvSpPr>
          <p:nvPr>
            <p:ph type="title"/>
          </p:nvPr>
        </p:nvSpPr>
        <p:spPr>
          <a:xfrm>
            <a:off x="838200" y="607885"/>
            <a:ext cx="10012680" cy="1009651"/>
          </a:xfrm>
        </p:spPr>
        <p:txBody>
          <a:bodyPr/>
          <a:lstStyle/>
          <a:p>
            <a:r>
              <a:rPr lang="en-US" dirty="0"/>
              <a:t>Operational Impact</a:t>
            </a:r>
          </a:p>
        </p:txBody>
      </p:sp>
      <p:sp>
        <p:nvSpPr>
          <p:cNvPr id="2" name="Content Placeholder 1">
            <a:extLst>
              <a:ext uri="{FF2B5EF4-FFF2-40B4-BE49-F238E27FC236}">
                <a16:creationId xmlns:a16="http://schemas.microsoft.com/office/drawing/2014/main" id="{4C565858-1316-D097-0082-46DE52672D11}"/>
              </a:ext>
            </a:extLst>
          </p:cNvPr>
          <p:cNvSpPr>
            <a:spLocks noGrp="1"/>
          </p:cNvSpPr>
          <p:nvPr>
            <p:ph idx="4294967295"/>
          </p:nvPr>
        </p:nvSpPr>
        <p:spPr>
          <a:xfrm>
            <a:off x="838200" y="1617536"/>
            <a:ext cx="10515600" cy="4351338"/>
          </a:xfrm>
        </p:spPr>
        <p:txBody>
          <a:bodyPr>
            <a:normAutofit/>
          </a:bodyPr>
          <a:lstStyle/>
          <a:p>
            <a:r>
              <a:rPr lang="en-US" sz="1800" dirty="0"/>
              <a:t>2024-2033 CIP</a:t>
            </a:r>
          </a:p>
          <a:p>
            <a:r>
              <a:rPr lang="en-US" sz="1800" dirty="0"/>
              <a:t>2024 Budget</a:t>
            </a:r>
          </a:p>
          <a:p>
            <a:r>
              <a:rPr lang="en-US" sz="1800" dirty="0"/>
              <a:t>Financial Management Plan</a:t>
            </a:r>
          </a:p>
          <a:p>
            <a:pPr lvl="1"/>
            <a:r>
              <a:rPr lang="en-US" sz="1400" dirty="0"/>
              <a:t>Levy limits</a:t>
            </a:r>
          </a:p>
        </p:txBody>
      </p:sp>
      <mc:AlternateContent xmlns:mc="http://schemas.openxmlformats.org/markup-compatibility/2006">
        <mc:Choice xmlns:cx1="http://schemas.microsoft.com/office/drawing/2015/9/8/chartex" Requires="cx1">
          <p:graphicFrame>
            <p:nvGraphicFramePr>
              <p:cNvPr id="4" name="Chart 3">
                <a:extLst>
                  <a:ext uri="{FF2B5EF4-FFF2-40B4-BE49-F238E27FC236}">
                    <a16:creationId xmlns:a16="http://schemas.microsoft.com/office/drawing/2014/main" id="{985D47A2-F7A7-3D45-FFCF-94F0B15B2957}"/>
                  </a:ext>
                </a:extLst>
              </p:cNvPr>
              <p:cNvGraphicFramePr/>
              <p:nvPr>
                <p:extLst>
                  <p:ext uri="{D42A27DB-BD31-4B8C-83A1-F6EECF244321}">
                    <p14:modId xmlns:p14="http://schemas.microsoft.com/office/powerpoint/2010/main" val="3718392701"/>
                  </p:ext>
                </p:extLst>
              </p:nvPr>
            </p:nvGraphicFramePr>
            <p:xfrm>
              <a:off x="5042400" y="2164740"/>
              <a:ext cx="6128703" cy="4351338"/>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4" name="Chart 3">
                <a:extLst>
                  <a:ext uri="{FF2B5EF4-FFF2-40B4-BE49-F238E27FC236}">
                    <a16:creationId xmlns:a16="http://schemas.microsoft.com/office/drawing/2014/main" id="{985D47A2-F7A7-3D45-FFCF-94F0B15B2957}"/>
                  </a:ext>
                </a:extLst>
              </p:cNvPr>
              <p:cNvPicPr>
                <a:picLocks noGrp="1" noRot="1" noChangeAspect="1" noMove="1" noResize="1" noEditPoints="1" noAdjustHandles="1" noChangeArrowheads="1" noChangeShapeType="1"/>
              </p:cNvPicPr>
              <p:nvPr/>
            </p:nvPicPr>
            <p:blipFill>
              <a:blip r:embed="rId4"/>
              <a:stretch>
                <a:fillRect/>
              </a:stretch>
            </p:blipFill>
            <p:spPr>
              <a:xfrm>
                <a:off x="5042400" y="2164740"/>
                <a:ext cx="6128703" cy="4351338"/>
              </a:xfrm>
              <a:prstGeom prst="rect">
                <a:avLst/>
              </a:prstGeom>
            </p:spPr>
          </p:pic>
        </mc:Fallback>
      </mc:AlternateContent>
    </p:spTree>
    <p:extLst>
      <p:ext uri="{BB962C8B-B14F-4D97-AF65-F5344CB8AC3E}">
        <p14:creationId xmlns:p14="http://schemas.microsoft.com/office/powerpoint/2010/main" val="992262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D57A9-A30B-022D-FD04-AB73BB79029B}"/>
              </a:ext>
            </a:extLst>
          </p:cNvPr>
          <p:cNvSpPr>
            <a:spLocks noGrp="1"/>
          </p:cNvSpPr>
          <p:nvPr>
            <p:ph type="title"/>
          </p:nvPr>
        </p:nvSpPr>
        <p:spPr>
          <a:xfrm>
            <a:off x="838200" y="607885"/>
            <a:ext cx="10012680" cy="1009651"/>
          </a:xfrm>
        </p:spPr>
        <p:txBody>
          <a:bodyPr/>
          <a:lstStyle/>
          <a:p>
            <a:r>
              <a:rPr lang="en-US" dirty="0"/>
              <a:t>Operational Impact</a:t>
            </a:r>
          </a:p>
        </p:txBody>
      </p:sp>
      <p:sp>
        <p:nvSpPr>
          <p:cNvPr id="2" name="Content Placeholder 1">
            <a:extLst>
              <a:ext uri="{FF2B5EF4-FFF2-40B4-BE49-F238E27FC236}">
                <a16:creationId xmlns:a16="http://schemas.microsoft.com/office/drawing/2014/main" id="{4C565858-1316-D097-0082-46DE52672D11}"/>
              </a:ext>
            </a:extLst>
          </p:cNvPr>
          <p:cNvSpPr>
            <a:spLocks noGrp="1"/>
          </p:cNvSpPr>
          <p:nvPr>
            <p:ph idx="4294967295"/>
          </p:nvPr>
        </p:nvSpPr>
        <p:spPr>
          <a:xfrm>
            <a:off x="838200" y="1617536"/>
            <a:ext cx="10515600" cy="4351338"/>
          </a:xfrm>
        </p:spPr>
        <p:txBody>
          <a:bodyPr>
            <a:normAutofit/>
          </a:bodyPr>
          <a:lstStyle/>
          <a:p>
            <a:r>
              <a:rPr lang="en-US" sz="1800" dirty="0"/>
              <a:t>2024-2033 CIP</a:t>
            </a:r>
          </a:p>
          <a:p>
            <a:r>
              <a:rPr lang="en-US" sz="1800" dirty="0"/>
              <a:t>2024 Budget</a:t>
            </a:r>
          </a:p>
          <a:p>
            <a:r>
              <a:rPr lang="en-US" sz="1800" dirty="0"/>
              <a:t>Financial Management Plan</a:t>
            </a:r>
          </a:p>
          <a:p>
            <a:pPr lvl="1"/>
            <a:r>
              <a:rPr lang="en-US" sz="1400" dirty="0"/>
              <a:t>Levy limits</a:t>
            </a:r>
          </a:p>
        </p:txBody>
      </p:sp>
      <mc:AlternateContent xmlns:mc="http://schemas.openxmlformats.org/markup-compatibility/2006">
        <mc:Choice xmlns:cx1="http://schemas.microsoft.com/office/drawing/2015/9/8/chartex" Requires="cx1">
          <p:graphicFrame>
            <p:nvGraphicFramePr>
              <p:cNvPr id="5" name="Chart 4">
                <a:extLst>
                  <a:ext uri="{FF2B5EF4-FFF2-40B4-BE49-F238E27FC236}">
                    <a16:creationId xmlns:a16="http://schemas.microsoft.com/office/drawing/2014/main" id="{9FB7AE9A-0723-7DB5-DDCC-26E7DD9BAFA1}"/>
                  </a:ext>
                </a:extLst>
              </p:cNvPr>
              <p:cNvGraphicFramePr/>
              <p:nvPr>
                <p:extLst>
                  <p:ext uri="{D42A27DB-BD31-4B8C-83A1-F6EECF244321}">
                    <p14:modId xmlns:p14="http://schemas.microsoft.com/office/powerpoint/2010/main" val="2203255702"/>
                  </p:ext>
                </p:extLst>
              </p:nvPr>
            </p:nvGraphicFramePr>
            <p:xfrm>
              <a:off x="5042400" y="2164740"/>
              <a:ext cx="6128703" cy="4351338"/>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5" name="Chart 4">
                <a:extLst>
                  <a:ext uri="{FF2B5EF4-FFF2-40B4-BE49-F238E27FC236}">
                    <a16:creationId xmlns:a16="http://schemas.microsoft.com/office/drawing/2014/main" id="{9FB7AE9A-0723-7DB5-DDCC-26E7DD9BAFA1}"/>
                  </a:ext>
                </a:extLst>
              </p:cNvPr>
              <p:cNvPicPr>
                <a:picLocks noGrp="1" noRot="1" noChangeAspect="1" noMove="1" noResize="1" noEditPoints="1" noAdjustHandles="1" noChangeArrowheads="1" noChangeShapeType="1"/>
              </p:cNvPicPr>
              <p:nvPr/>
            </p:nvPicPr>
            <p:blipFill>
              <a:blip r:embed="rId4"/>
              <a:stretch>
                <a:fillRect/>
              </a:stretch>
            </p:blipFill>
            <p:spPr>
              <a:xfrm>
                <a:off x="5042400" y="2164740"/>
                <a:ext cx="6128703" cy="4351338"/>
              </a:xfrm>
              <a:prstGeom prst="rect">
                <a:avLst/>
              </a:prstGeom>
            </p:spPr>
          </p:pic>
        </mc:Fallback>
      </mc:AlternateContent>
    </p:spTree>
    <p:extLst>
      <p:ext uri="{BB962C8B-B14F-4D97-AF65-F5344CB8AC3E}">
        <p14:creationId xmlns:p14="http://schemas.microsoft.com/office/powerpoint/2010/main" val="3470775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B058-56A0-CD7C-E097-12FF4A5DCB75}"/>
              </a:ext>
            </a:extLst>
          </p:cNvPr>
          <p:cNvSpPr>
            <a:spLocks noGrp="1"/>
          </p:cNvSpPr>
          <p:nvPr>
            <p:ph type="title"/>
          </p:nvPr>
        </p:nvSpPr>
        <p:spPr>
          <a:xfrm>
            <a:off x="838200" y="607885"/>
            <a:ext cx="10012680" cy="1009651"/>
          </a:xfrm>
        </p:spPr>
        <p:txBody>
          <a:bodyPr/>
          <a:lstStyle/>
          <a:p>
            <a:r>
              <a:rPr lang="en-US"/>
              <a:t>What’s Next?</a:t>
            </a:r>
            <a:endParaRPr lang="en-US" dirty="0"/>
          </a:p>
        </p:txBody>
      </p:sp>
      <p:sp>
        <p:nvSpPr>
          <p:cNvPr id="3" name="Content Placeholder 2">
            <a:extLst>
              <a:ext uri="{FF2B5EF4-FFF2-40B4-BE49-F238E27FC236}">
                <a16:creationId xmlns:a16="http://schemas.microsoft.com/office/drawing/2014/main" id="{C7C2F99A-AFA8-9AA3-4FDC-0594C944A242}"/>
              </a:ext>
            </a:extLst>
          </p:cNvPr>
          <p:cNvSpPr>
            <a:spLocks noGrp="1"/>
          </p:cNvSpPr>
          <p:nvPr>
            <p:ph idx="4294967295"/>
          </p:nvPr>
        </p:nvSpPr>
        <p:spPr>
          <a:xfrm>
            <a:off x="756138" y="1617536"/>
            <a:ext cx="10515600" cy="4351338"/>
          </a:xfrm>
        </p:spPr>
        <p:txBody>
          <a:bodyPr>
            <a:normAutofit/>
          </a:bodyPr>
          <a:lstStyle/>
          <a:p>
            <a:pPr marL="285750" indent="-285750">
              <a:buFont typeface="Arial" panose="020B0604020202020204" pitchFamily="34" charset="0"/>
              <a:buChar char="•"/>
            </a:pPr>
            <a:r>
              <a:rPr lang="en-US" sz="1600" dirty="0"/>
              <a:t>Continued alignment of Budget and CIP process to the Strategic Plan</a:t>
            </a:r>
          </a:p>
          <a:p>
            <a:pPr marL="285750" indent="-285750">
              <a:buFont typeface="Arial" panose="020B0604020202020204" pitchFamily="34" charset="0"/>
              <a:buChar char="•"/>
            </a:pPr>
            <a:r>
              <a:rPr lang="en-US" sz="1600" dirty="0"/>
              <a:t>Strategic Plan Work Session in 2024</a:t>
            </a:r>
          </a:p>
          <a:p>
            <a:pPr marL="742950" lvl="1" indent="-285750">
              <a:buFont typeface="Arial" panose="020B0604020202020204" pitchFamily="34" charset="0"/>
              <a:buChar char="•"/>
            </a:pPr>
            <a:r>
              <a:rPr lang="en-US" sz="1600" dirty="0"/>
              <a:t>Opportunity to review and revisit for alignment</a:t>
            </a:r>
          </a:p>
          <a:p>
            <a:pPr marL="742950" lvl="1" indent="-285750">
              <a:buFont typeface="Arial" panose="020B0604020202020204" pitchFamily="34" charset="0"/>
              <a:buChar char="•"/>
            </a:pPr>
            <a:r>
              <a:rPr lang="en-US" sz="1600" dirty="0"/>
              <a:t>Reaffirm or add new priorities and focus areas</a:t>
            </a:r>
          </a:p>
        </p:txBody>
      </p:sp>
    </p:spTree>
    <p:extLst>
      <p:ext uri="{BB962C8B-B14F-4D97-AF65-F5344CB8AC3E}">
        <p14:creationId xmlns:p14="http://schemas.microsoft.com/office/powerpoint/2010/main" val="967689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951-0E84-7790-0C3C-9D2E0B0F64F9}"/>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329104895"/>
      </p:ext>
    </p:extLst>
  </p:cSld>
  <p:clrMapOvr>
    <a:masterClrMapping/>
  </p:clrMapOvr>
</p:sld>
</file>

<file path=ppt/theme/theme1.xml><?xml version="1.0" encoding="utf-8"?>
<a:theme xmlns:a="http://schemas.openxmlformats.org/drawingml/2006/main" name="Office Theme">
  <a:themeElements>
    <a:clrScheme name="Sun Prairie Color Palette">
      <a:dk1>
        <a:srgbClr val="6F7173"/>
      </a:dk1>
      <a:lt1>
        <a:srgbClr val="FFFFFF"/>
      </a:lt1>
      <a:dk2>
        <a:srgbClr val="6F7173"/>
      </a:dk2>
      <a:lt2>
        <a:srgbClr val="E7E6E6"/>
      </a:lt2>
      <a:accent1>
        <a:srgbClr val="328283"/>
      </a:accent1>
      <a:accent2>
        <a:srgbClr val="FFCF01"/>
      </a:accent2>
      <a:accent3>
        <a:srgbClr val="E87424"/>
      </a:accent3>
      <a:accent4>
        <a:srgbClr val="B6BD33"/>
      </a:accent4>
      <a:accent5>
        <a:srgbClr val="789B3D"/>
      </a:accent5>
      <a:accent6>
        <a:srgbClr val="36563D"/>
      </a:accent6>
      <a:hlink>
        <a:srgbClr val="000000"/>
      </a:hlink>
      <a:folHlink>
        <a:srgbClr val="71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900</TotalTime>
  <Words>1490</Words>
  <Application>Microsoft Office PowerPoint</Application>
  <PresentationFormat>Widescreen</PresentationFormat>
  <Paragraphs>116</Paragraphs>
  <Slides>18</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-apple-system</vt:lpstr>
      <vt:lpstr>Arial</vt:lpstr>
      <vt:lpstr>Calibri</vt:lpstr>
      <vt:lpstr>Lora</vt:lpstr>
      <vt:lpstr>Montserrat</vt:lpstr>
      <vt:lpstr>Montserrat SemiBold</vt:lpstr>
      <vt:lpstr>Segoe UI Historic</vt:lpstr>
      <vt:lpstr>Symbol</vt:lpstr>
      <vt:lpstr>Office Theme</vt:lpstr>
      <vt:lpstr>2023 Strategic Plan Update</vt:lpstr>
      <vt:lpstr>Focus Areas</vt:lpstr>
      <vt:lpstr>Focus Areas</vt:lpstr>
      <vt:lpstr>Summary of Progress</vt:lpstr>
      <vt:lpstr>Summary of Progress</vt:lpstr>
      <vt:lpstr>Housing and Neighborhoods</vt:lpstr>
      <vt:lpstr>Downtown and Central Corridor  Vibrancy</vt:lpstr>
      <vt:lpstr>Dynamic Economy</vt:lpstr>
      <vt:lpstr>Complete Transportation Network</vt:lpstr>
      <vt:lpstr>Human Services</vt:lpstr>
      <vt:lpstr>Sustainable Sun Prairie</vt:lpstr>
      <vt:lpstr>Quality City Services</vt:lpstr>
      <vt:lpstr>Employer of Choice</vt:lpstr>
      <vt:lpstr>Building on the Strategic Plan</vt:lpstr>
      <vt:lpstr>Operational Impact</vt:lpstr>
      <vt:lpstr>Operational Impact</vt:lpstr>
      <vt:lpstr>What’s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McNicholas</dc:creator>
  <cp:lastModifiedBy>Sandy Xiong</cp:lastModifiedBy>
  <cp:revision>64</cp:revision>
  <cp:lastPrinted>2023-02-14T21:53:07Z</cp:lastPrinted>
  <dcterms:created xsi:type="dcterms:W3CDTF">2022-08-18T16:32:44Z</dcterms:created>
  <dcterms:modified xsi:type="dcterms:W3CDTF">2023-11-28T22:23:04Z</dcterms:modified>
</cp:coreProperties>
</file>